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53"/>
  </p:notesMasterIdLst>
  <p:sldIdLst>
    <p:sldId id="299" r:id="rId2"/>
    <p:sldId id="262" r:id="rId3"/>
    <p:sldId id="307" r:id="rId4"/>
    <p:sldId id="308" r:id="rId5"/>
    <p:sldId id="309" r:id="rId6"/>
    <p:sldId id="257" r:id="rId7"/>
    <p:sldId id="267" r:id="rId8"/>
    <p:sldId id="280" r:id="rId9"/>
    <p:sldId id="269" r:id="rId10"/>
    <p:sldId id="270" r:id="rId11"/>
    <p:sldId id="271" r:id="rId12"/>
    <p:sldId id="268" r:id="rId13"/>
    <p:sldId id="264" r:id="rId14"/>
    <p:sldId id="265" r:id="rId15"/>
    <p:sldId id="312" r:id="rId16"/>
    <p:sldId id="266" r:id="rId17"/>
    <p:sldId id="263" r:id="rId18"/>
    <p:sldId id="273" r:id="rId19"/>
    <p:sldId id="313" r:id="rId20"/>
    <p:sldId id="310" r:id="rId21"/>
    <p:sldId id="314" r:id="rId22"/>
    <p:sldId id="274" r:id="rId23"/>
    <p:sldId id="276" r:id="rId24"/>
    <p:sldId id="287" r:id="rId25"/>
    <p:sldId id="288" r:id="rId26"/>
    <p:sldId id="289" r:id="rId27"/>
    <p:sldId id="318" r:id="rId28"/>
    <p:sldId id="317" r:id="rId29"/>
    <p:sldId id="290" r:id="rId30"/>
    <p:sldId id="291" r:id="rId31"/>
    <p:sldId id="293" r:id="rId32"/>
    <p:sldId id="315" r:id="rId33"/>
    <p:sldId id="295" r:id="rId34"/>
    <p:sldId id="296" r:id="rId35"/>
    <p:sldId id="275" r:id="rId36"/>
    <p:sldId id="300" r:id="rId37"/>
    <p:sldId id="302" r:id="rId38"/>
    <p:sldId id="316" r:id="rId39"/>
    <p:sldId id="303" r:id="rId40"/>
    <p:sldId id="304" r:id="rId41"/>
    <p:sldId id="305" r:id="rId42"/>
    <p:sldId id="301" r:id="rId43"/>
    <p:sldId id="306" r:id="rId44"/>
    <p:sldId id="311" r:id="rId45"/>
    <p:sldId id="256" r:id="rId46"/>
    <p:sldId id="285" r:id="rId47"/>
    <p:sldId id="284" r:id="rId48"/>
    <p:sldId id="282" r:id="rId49"/>
    <p:sldId id="281" r:id="rId50"/>
    <p:sldId id="283" r:id="rId51"/>
    <p:sldId id="29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185"/>
    <a:srgbClr val="F6BE75"/>
    <a:srgbClr val="8A3D64"/>
    <a:srgbClr val="A74A79"/>
    <a:srgbClr val="DB9411"/>
    <a:srgbClr val="F6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9"/>
    <p:restoredTop sz="58860"/>
  </p:normalViewPr>
  <p:slideViewPr>
    <p:cSldViewPr snapToGrid="0" snapToObjects="1">
      <p:cViewPr varScale="1">
        <p:scale>
          <a:sx n="63" d="100"/>
          <a:sy n="63" d="100"/>
        </p:scale>
        <p:origin x="2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211EA-F749-7046-A817-0AEE0C9BAA54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494E-A93A-084E-86D7-4E027AF2DAF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45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大家好！我們是鬼殺隊</a:t>
            </a:r>
            <a:r>
              <a:rPr kumimoji="1" lang="en-US" altLang="zh-TW" dirty="0"/>
              <a:t>no</a:t>
            </a:r>
            <a:r>
              <a:rPr kumimoji="1" lang="zh-TW" altLang="en-US" dirty="0"/>
              <a:t>十四小</a:t>
            </a:r>
            <a:endParaRPr kumimoji="1" lang="en-US" altLang="zh-TW" dirty="0"/>
          </a:p>
          <a:p>
            <a:r>
              <a:rPr kumimoji="1" lang="zh-TW" altLang="en-US" dirty="0"/>
              <a:t>今天接受到老大的指令，要找到那些收入多多的</a:t>
            </a:r>
            <a:r>
              <a:rPr kumimoji="1" lang="en-US" altLang="zh-TW" dirty="0"/>
              <a:t>Youtuber</a:t>
            </a:r>
            <a:r>
              <a:rPr kumimoji="1" lang="zh-TW" altLang="en-US" dirty="0"/>
              <a:t>鬼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011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808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根據發燒影片的類別與影片數量圖表顯示，最常見的類型為娛樂類別影片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2119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根據觀看樹和喜歡數的氣泡圖顯示，第一名為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音樂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、其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次為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娛樂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</a:t>
            </a:r>
            <a:endParaRPr lang="zh-TW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音樂類型影片多為歌曲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，因此不在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範疇內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962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針對娛樂類型影片當中所下的標籤，進一步產生文字雲，可以發現娛樂、台灣等為常用的</a:t>
            </a:r>
            <a:r>
              <a:rPr kumimoji="1" lang="en-US" altLang="zh-TW" dirty="0"/>
              <a:t>tag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6564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根據各類別與投放時間的結果，發現娛樂類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影片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投放時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間落在上午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9:00-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下午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3:00</a:t>
            </a:r>
            <a:endParaRPr lang="zh-TW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7110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期中時，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說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，根據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上述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的分析能發現，娛樂類型的影片為當今台灣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生態圈的主流，因此我們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立志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要以成為娛樂型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為目標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551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資料轉換：將所有類別型資料轉化為數值型資料，採用</a:t>
            </a:r>
            <a:r>
              <a:rPr kumimoji="1" lang="en-US" altLang="zh-TW" dirty="0"/>
              <a:t>one hot encoding</a:t>
            </a:r>
            <a:r>
              <a:rPr kumimoji="1" lang="zh-TW" altLang="en-US" dirty="0"/>
              <a:t>轉換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3583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正規化：將數值資料進行比例縮放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使資料落在特定區間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採用區間壓縮法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min-max scaling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將各欄位數據壓縮成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[ 0, 1]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793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根據相關性分析分別找出與</a:t>
            </a:r>
            <a:r>
              <a:rPr kumimoji="1" lang="en-US" altLang="zh-TW" dirty="0"/>
              <a:t>income</a:t>
            </a:r>
            <a:r>
              <a:rPr kumimoji="1" lang="zh-TW" altLang="en-US" dirty="0"/>
              <a:t>有關及與</a:t>
            </a:r>
            <a:r>
              <a:rPr kumimoji="1" lang="en-US" altLang="zh-TW" dirty="0"/>
              <a:t>like ratio</a:t>
            </a:r>
            <a:r>
              <a:rPr kumimoji="1" lang="zh-TW" altLang="en-US" dirty="0"/>
              <a:t>有關的變數，透過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相關係數圖與</a:t>
            </a:r>
            <a:r>
              <a:rPr lang="en-US" altLang="zh-TW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cor.test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相關性檢定</a:t>
            </a:r>
            <a:r>
              <a:rPr kumimoji="1" lang="zh-TW" altLang="en-US" dirty="0"/>
              <a:t>分別得到：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income</a:t>
            </a:r>
            <a:endParaRPr lang="zh-TW" altLang="zh-TW" b="1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b="0" dirty="0"/>
              <a:t>"likes”,"dislikes”,"comment_count”,"</a:t>
            </a:r>
            <a:r>
              <a:rPr kumimoji="1" lang="en-US" altLang="zh-TW" b="0" dirty="0" err="1"/>
              <a:t>desc_length</a:t>
            </a:r>
            <a:r>
              <a:rPr kumimoji="1" lang="en-US" altLang="zh-TW" b="0" dirty="0"/>
              <a:t>”, "</a:t>
            </a:r>
            <a:r>
              <a:rPr kumimoji="1" lang="en-US" altLang="zh-TW" b="0" dirty="0" err="1"/>
              <a:t>trending_days”,"duration</a:t>
            </a:r>
            <a:r>
              <a:rPr kumimoji="1" lang="en-US" altLang="zh-TW" b="0" dirty="0"/>
              <a:t>" ,"category”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like_ratio</a:t>
            </a:r>
            <a:endParaRPr lang="zh-TW" altLang="zh-TW" b="1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b="0" dirty="0"/>
              <a:t>"likes”,"comment_count”,"desc_length”,"trending_days”,"duration"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98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模型建立之呼吸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83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老大說：</a:t>
            </a:r>
            <a:endParaRPr kumimoji="1" lang="en-US" altLang="zh-TW" dirty="0"/>
          </a:p>
          <a:p>
            <a:r>
              <a:rPr kumimoji="1" lang="zh-TW" altLang="en-US" dirty="0"/>
              <a:t>今天有個任務要指派給鬼殺隊</a:t>
            </a:r>
          </a:p>
          <a:p>
            <a:r>
              <a:rPr kumimoji="1" lang="zh-TW" altLang="en-US" dirty="0"/>
              <a:t>最近有個東西叫「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」似乎蠻奇怪的</a:t>
            </a:r>
          </a:p>
          <a:p>
            <a:r>
              <a:rPr kumimoji="1" lang="zh-TW" altLang="en-US" dirty="0"/>
              <a:t>需要你們去了解一下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0997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針對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income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變數，將先前相關性分析挑出的變數進行</a:t>
            </a:r>
            <a:r>
              <a:rPr kumimoji="1" lang="en-US" altLang="zh-TW" sz="12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，得到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Train data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421.4979</a:t>
            </a:r>
            <a:r>
              <a:rPr kumimoji="1" lang="zh-TW" altLang="en-US" sz="12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Test data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522.2996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371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再根據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值，選擇較顯著之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”likes”“dislikes”“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dutation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變數，再進行一次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降低為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402.898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869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再進行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node purity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變數的貢獻度，挑選變數後，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368.0525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806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上面為相關性分析，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327.3853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挑選出來的變數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347.6675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9822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  將資料拆為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的訓練集，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的測試集</a:t>
            </a: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的訓練集在拆分為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的真訓練集，以及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的真驗證集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521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接著我們利用得到的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nrounds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決策樹數量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進行建模，得到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131.3754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pPr rtl="0"/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493.9305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216.3893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，跟上述的模型相比，表現確實是最好的，但前置作業相對麻煩許多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677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針對</a:t>
            </a:r>
            <a:r>
              <a:rPr kumimoji="1" lang="en-US" altLang="zh-TW" sz="12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Likes_ratio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變數，根據先前相關性分析挑選出的變數進行</a:t>
            </a:r>
            <a:r>
              <a:rPr kumimoji="1" lang="en-US" altLang="zh-TW" sz="12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，得到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Train data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43.31301</a:t>
            </a:r>
            <a:r>
              <a:rPr kumimoji="1" lang="zh-TW" altLang="en-US" sz="12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Test data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12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38.84577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232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再根據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值，進一步挑選變數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comment_count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</a:t>
            </a:r>
            <a:r>
              <a:rPr lang="zh-TW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43.41737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3913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再進行</a:t>
            </a:r>
            <a:r>
              <a:rPr kumimoji="1" lang="en-US" altLang="zh-TW" dirty="0"/>
              <a:t>increased node purity</a:t>
            </a:r>
            <a:r>
              <a:rPr kumimoji="1" lang="zh-TW" altLang="en-US" dirty="0"/>
              <a:t>了解變數貢獻度</a:t>
            </a:r>
          </a:p>
          <a:p>
            <a:r>
              <a:rPr kumimoji="1" lang="zh-TW" altLang="en-US" dirty="0"/>
              <a:t>經過變數挑選後進行</a:t>
            </a:r>
            <a:r>
              <a:rPr kumimoji="1" lang="en-US" altLang="zh-TW" dirty="0" err="1"/>
              <a:t>lm</a:t>
            </a:r>
            <a:r>
              <a:rPr kumimoji="1" lang="zh-TW" altLang="en-US" dirty="0"/>
              <a:t>，</a:t>
            </a:r>
            <a:r>
              <a:rPr kumimoji="1" lang="en-US" altLang="zh-TW" dirty="0"/>
              <a:t>Mae</a:t>
            </a:r>
            <a:r>
              <a:rPr kumimoji="1" lang="zh-TW" altLang="en-US" dirty="0"/>
              <a:t>降為</a:t>
            </a:r>
            <a:r>
              <a:rPr kumimoji="1" lang="en-US" altLang="zh-TW" dirty="0"/>
              <a:t>42.20999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838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透過相關性分析所挑選出來的變數跑隨機森林所得出來</a:t>
            </a:r>
            <a:r>
              <a:rPr kumimoji="1" lang="en-US" altLang="zh-TW" dirty="0" err="1"/>
              <a:t>mae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36.52</a:t>
            </a:r>
          </a:p>
          <a:p>
            <a:r>
              <a:rPr kumimoji="1" lang="zh-TW" altLang="en-US" dirty="0"/>
              <a:t>而利用隨機森林的變數重要性排序後，挑選出</a:t>
            </a:r>
            <a:r>
              <a:rPr kumimoji="1" lang="en-US" altLang="zh-TW" dirty="0"/>
              <a:t>like, dislike, </a:t>
            </a:r>
            <a:r>
              <a:rPr kumimoji="1" lang="en-US" altLang="zh-TW" dirty="0" err="1"/>
              <a:t>comment_count</a:t>
            </a:r>
            <a:r>
              <a:rPr kumimoji="1" lang="zh-TW" altLang="en-US" dirty="0"/>
              <a:t>及</a:t>
            </a:r>
            <a:r>
              <a:rPr kumimoji="1" lang="en-US" altLang="zh-TW" dirty="0"/>
              <a:t>income</a:t>
            </a:r>
            <a:r>
              <a:rPr kumimoji="1" lang="zh-TW" altLang="en-US" dirty="0"/>
              <a:t>變數去跑隨機森林後，</a:t>
            </a:r>
            <a:r>
              <a:rPr kumimoji="1" lang="en-US" altLang="zh-TW" dirty="0" err="1"/>
              <a:t>mae</a:t>
            </a:r>
            <a:r>
              <a:rPr kumimoji="1" lang="zh-TW" altLang="en-US" dirty="0"/>
              <a:t>降為</a:t>
            </a:r>
            <a:r>
              <a:rPr kumimoji="1" lang="en-US" altLang="zh-TW" dirty="0"/>
              <a:t>7.17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71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任務的目標就是</a:t>
            </a:r>
          </a:p>
          <a:p>
            <a:r>
              <a:rPr kumimoji="1" lang="en-US" altLang="zh-TW" dirty="0"/>
              <a:t>1.</a:t>
            </a:r>
            <a:r>
              <a:rPr kumimoji="1" lang="zh-TW" altLang="en-US" dirty="0"/>
              <a:t>調查何種影片受歡迎</a:t>
            </a:r>
          </a:p>
          <a:p>
            <a:r>
              <a:rPr kumimoji="1" lang="en-US" altLang="zh-TW" dirty="0"/>
              <a:t>2.</a:t>
            </a:r>
            <a:r>
              <a:rPr kumimoji="1" lang="zh-TW" altLang="en-US" dirty="0"/>
              <a:t>調查影片收入的高低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940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得到了這些情報提示，任務就完全結束了嗎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6888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484</a:t>
            </a:r>
            <a:r>
              <a:rPr lang="zh-TW" altLang="en-US" dirty="0"/>
              <a:t>忘記還有我的存在呀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想完成任務的話，</a:t>
            </a:r>
            <a:r>
              <a:rPr lang="en-US" altLang="zh-TW" dirty="0"/>
              <a:t>over my dead body</a:t>
            </a:r>
            <a:r>
              <a:rPr lang="zh-TW" altLang="en-US" dirty="0"/>
              <a:t>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1736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455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614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利用台灣熱門影片中的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”Education“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類別，找出影響該類別受歡迎及觀看量的變數，供老師進行參考，針對該方向進行改善。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"likes“, “dislikes“, "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comment_count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“, “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trending_days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"duration“, "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likes_ratio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182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根據前面相關性分析圖顯示，影片時長與觀看量呈現高度負相關，而我們將教育類熱門影片的影片時長進行平均後，得出到的時間為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2848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秒，之後發現資料集中有些許離群值，在去除離群值後得出平均位於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秒左右，也就是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多分鐘，建議藝窩座未來影片時長可以控制在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分鐘內。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9794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問題發現：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在藝窩座的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頻道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過去的所有影片中，皆無標籤及影片描述，因此我們台灣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Education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類別熱門影片標籤的文字雲分析，發現標籤中皆包含了該教育影片內容的主軸，如：日文教學影片的標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籤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日文、日本，英語教學影片為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英文、英語，因此建議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藝窩座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在影片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語言或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的名字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直接用本名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79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我們將教育類影片中點擊率最高的縮圖擷取出來，發現縮圖特徵皆包含人像及影片內容概述，因此推薦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藝窩座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可以不吝於將帥氣的臉蛋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嶄露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，並在縮圖中加入簡短而聳動的影片主題。</a:t>
            </a: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8814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4546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240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400" dirty="0"/>
              <a:t>我會給你們幾個提示去完成這個任務</a:t>
            </a:r>
          </a:p>
          <a:p>
            <a:r>
              <a:rPr kumimoji="1" lang="zh-TW" altLang="en-US" sz="1400" dirty="0"/>
              <a:t>以下是任務提示：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9897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趕快按讚</a:t>
            </a:r>
            <a:r>
              <a:rPr kumimoji="1"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1" lang="zh-TW" altLang="en-US" dirty="0"/>
              <a:t>訂閱並開啟小鈴鐺</a:t>
            </a:r>
            <a:r>
              <a:rPr kumimoji="1" lang="en-US" altLang="zh-TW" dirty="0"/>
              <a:t>follow</a:t>
            </a:r>
            <a:r>
              <a:rPr kumimoji="1" lang="zh-TW" altLang="en-US" dirty="0"/>
              <a:t>藝窩座，否則小心藝窩座深夜找上門唷</a:t>
            </a:r>
            <a:r>
              <a:rPr kumimoji="1" lang="en-US" altLang="zh-TW" dirty="0"/>
              <a:t>~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1247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8503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313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  <a:r>
              <a:rPr lang="en-US" altLang="zh-TW" dirty="0"/>
              <a:t>no</a:t>
            </a:r>
            <a:r>
              <a:rPr lang="zh-TW" altLang="en-US" dirty="0"/>
              <a:t>潛在收入多多</a:t>
            </a:r>
            <a:r>
              <a:rPr lang="en-US" altLang="zh-TW" dirty="0"/>
              <a:t>Youtuber</a:t>
            </a:r>
            <a:r>
              <a:rPr lang="zh-TW" altLang="en-US" dirty="0"/>
              <a:t>鬼之情報提示：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分別是</a:t>
            </a:r>
            <a:r>
              <a:rPr lang="en-US" altLang="zh-TW" dirty="0" err="1"/>
              <a:t>Youtube</a:t>
            </a:r>
            <a:r>
              <a:rPr lang="zh-TW" altLang="en-US" dirty="0"/>
              <a:t>的影片資料集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EDA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1" lang="zh-TW" altLang="en-US" sz="1200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前處理</a:t>
            </a:r>
            <a:r>
              <a:rPr kumimoji="1" lang="en-US" altLang="zh-TW" sz="1200" dirty="0">
                <a:solidFill>
                  <a:schemeClr val="tx2">
                    <a:lumMod val="25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1" lang="zh-TW" altLang="en-US" sz="1200" dirty="0">
                <a:solidFill>
                  <a:schemeClr val="tx2">
                    <a:lumMod val="25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特徵工程、模型建立</a:t>
            </a:r>
            <a:endParaRPr kumimoji="1" lang="zh-TW" altLang="en-US" sz="1200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467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夥伴們，就讓我們一一抽絲剝繭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吧！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38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172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原始資料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欄位當中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類別型資料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，分析資料會比較困難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，因此轉換成較有用的數值資料，看看是否對分析目標有影響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Tag_count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欄位中所有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的個數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Desc_count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欄位中的文字字數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空格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、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數字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、英文字母、中文字皆計算為一個字元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Trending_day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記錄每支影片上發燒的天數，取代原本只記錄單一日期的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Trending_date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新增幾個對於分析會使用到的欄位：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為了要成為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，必須要知道一支影片可以得到多少收入才能讓自己生存下來，因此特別將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官方提供影片收入計算的公式設為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欄位的計算方式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代表的是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Roboto"/>
              </a:rPr>
              <a:t>顯示廣告的影片每播放 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Roboto"/>
              </a:rPr>
              <a:t>1,000 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Roboto"/>
              </a:rPr>
              <a:t>次，廣告客戶就必須支付的費用。</a:t>
            </a:r>
          </a:p>
          <a:p>
            <a:br>
              <a:rPr lang="zh-TW" altLang="en-US" b="0" i="0" dirty="0">
                <a:solidFill>
                  <a:srgbClr val="3C4043"/>
                </a:solidFill>
                <a:effectLst/>
                <a:latin typeface="Roboto"/>
              </a:rPr>
            </a:br>
            <a:r>
              <a:rPr lang="zh-TW" altLang="en-US" b="0" i="0" dirty="0">
                <a:solidFill>
                  <a:srgbClr val="3C4043"/>
                </a:solidFill>
                <a:effectLst/>
                <a:latin typeface="Roboto"/>
              </a:rPr>
              <a:t>另外，要知道影片受歡迎的特質，就必須要知道每部影片受到喜歡的程度，單看影片的觀看數多不一定會受到大家的喜愛，因此新增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Roboto"/>
              </a:rPr>
              <a:t>Likes_ratio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Roboto"/>
              </a:rPr>
              <a:t>計算喜歡比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156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94E-A93A-084E-86D7-4E027AF2DAF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704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4BAB-6826-804F-B506-80A51C350414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5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D8E1-CFE3-F047-9787-91C37543D013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428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DB152-58D8-094D-8ED2-5C2561AA13F2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923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D1B9-DD63-0241-AB40-204ED82899FC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29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EE49-FD3E-D543-8E02-BD053C385A9F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64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08AB-B50E-B146-8171-7B897DA0EFEE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69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4AE2-F067-0145-A7CE-C158BD68DDD5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851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090-DD3C-5B4A-882B-A8AC370E9EAE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593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0A9F4-D7D2-2C43-83D1-FD52E668BDC6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217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81AA-3670-594A-9198-CBDAD161CC07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787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CF0F3-D1B3-6B43-BD63-EF76B4B9682C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0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B5AE2-40D0-5249-93B6-FBB447166333}" type="datetime1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15ABC-1904-0C40-9B14-E102DA2CAB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6385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microsoft.com/office/2007/relationships/hdphoto" Target="../media/hdphoto1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microsoft.com/office/2007/relationships/hdphoto" Target="../media/hdphoto14.wdp"/><Relationship Id="rId4" Type="http://schemas.openxmlformats.org/officeDocument/2006/relationships/image" Target="../media/image14.png"/><Relationship Id="rId9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6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8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microsoft.com/office/2007/relationships/hdphoto" Target="../media/hdphoto2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0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20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microsoft.com/office/2007/relationships/hdphoto" Target="../media/hdphoto17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2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jpg"/><Relationship Id="rId7" Type="http://schemas.microsoft.com/office/2007/relationships/hdphoto" Target="../media/hdphoto2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jpg"/><Relationship Id="rId7" Type="http://schemas.microsoft.com/office/2007/relationships/hdphoto" Target="../media/hdphoto2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3.wdp"/><Relationship Id="rId4" Type="http://schemas.openxmlformats.org/officeDocument/2006/relationships/image" Target="../media/image14.png"/><Relationship Id="rId9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microsoft.com/office/2007/relationships/hdphoto" Target="../media/hdphoto2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9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14.png"/><Relationship Id="rId10" Type="http://schemas.microsoft.com/office/2007/relationships/hdphoto" Target="../media/hdphoto26.wdp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22.wdp"/><Relationship Id="rId10" Type="http://schemas.microsoft.com/office/2007/relationships/hdphoto" Target="../media/hdphoto25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27.wdp"/><Relationship Id="rId10" Type="http://schemas.microsoft.com/office/2007/relationships/hdphoto" Target="../media/hdphoto25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jpg"/><Relationship Id="rId7" Type="http://schemas.microsoft.com/office/2007/relationships/hdphoto" Target="../media/hdphoto2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2.wdp"/><Relationship Id="rId10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microsoft.com/office/2007/relationships/hdphoto" Target="../media/hdphoto2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jpg"/><Relationship Id="rId7" Type="http://schemas.microsoft.com/office/2007/relationships/hdphoto" Target="../media/hdphoto26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2.wdp"/><Relationship Id="rId4" Type="http://schemas.openxmlformats.org/officeDocument/2006/relationships/image" Target="../media/image14.png"/><Relationship Id="rId9" Type="http://schemas.microsoft.com/office/2007/relationships/hdphoto" Target="../media/hdphoto25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jpg"/><Relationship Id="rId7" Type="http://schemas.microsoft.com/office/2007/relationships/hdphoto" Target="../media/hdphoto2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2.wdp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microsoft.com/office/2007/relationships/hdphoto" Target="../media/hdphoto25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14.png"/><Relationship Id="rId10" Type="http://schemas.microsoft.com/office/2007/relationships/hdphoto" Target="../media/hdphoto25.wdp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jpg"/><Relationship Id="rId7" Type="http://schemas.microsoft.com/office/2007/relationships/hdphoto" Target="../media/hdphoto26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2.wdp"/><Relationship Id="rId10" Type="http://schemas.openxmlformats.org/officeDocument/2006/relationships/image" Target="../media/image47.png"/><Relationship Id="rId4" Type="http://schemas.openxmlformats.org/officeDocument/2006/relationships/image" Target="../media/image14.png"/><Relationship Id="rId9" Type="http://schemas.microsoft.com/office/2007/relationships/hdphoto" Target="../media/hdphoto25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9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8.wdp"/><Relationship Id="rId10" Type="http://schemas.microsoft.com/office/2007/relationships/hdphoto" Target="../media/hdphoto26.wdp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jpg"/><Relationship Id="rId7" Type="http://schemas.microsoft.com/office/2007/relationships/hdphoto" Target="../media/hdphoto25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8.wdp"/><Relationship Id="rId10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microsoft.com/office/2007/relationships/hdphoto" Target="../media/hdphoto26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jpg"/><Relationship Id="rId7" Type="http://schemas.microsoft.com/office/2007/relationships/hdphoto" Target="../media/hdphoto3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30.wdp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jpg"/><Relationship Id="rId7" Type="http://schemas.microsoft.com/office/2007/relationships/hdphoto" Target="../media/hdphoto33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32.wdp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g"/><Relationship Id="rId7" Type="http://schemas.microsoft.com/office/2007/relationships/hdphoto" Target="../media/hdphoto33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32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g"/><Relationship Id="rId7" Type="http://schemas.microsoft.com/office/2007/relationships/hdphoto" Target="../media/hdphoto35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9.png"/><Relationship Id="rId5" Type="http://schemas.microsoft.com/office/2007/relationships/hdphoto" Target="../media/hdphoto34.wdp"/><Relationship Id="rId10" Type="http://schemas.openxmlformats.org/officeDocument/2006/relationships/image" Target="../media/image58.png"/><Relationship Id="rId4" Type="http://schemas.openxmlformats.org/officeDocument/2006/relationships/image" Target="../media/image14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6.wdp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4.jpeg"/><Relationship Id="rId4" Type="http://schemas.microsoft.com/office/2007/relationships/hdphoto" Target="../media/hdphoto3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microsoft.com/office/2007/relationships/hdphoto" Target="../media/hdphoto5.wdp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 descr="一張含有 陶器, 瓷器 的圖片&#10;&#10;自動產生的描述">
            <a:extLst>
              <a:ext uri="{FF2B5EF4-FFF2-40B4-BE49-F238E27FC236}">
                <a16:creationId xmlns:a16="http://schemas.microsoft.com/office/drawing/2014/main" id="{320665E0-12B8-FC44-90B5-0A29283F1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89826" l="7627" r="90194">
                        <a14:foregroundMark x1="9504" y1="53295" x2="9504" y2="53295"/>
                        <a14:foregroundMark x1="30145" y1="41279" x2="30145" y2="41279"/>
                        <a14:foregroundMark x1="31053" y1="42926" x2="31053" y2="42926"/>
                        <a14:foregroundMark x1="38136" y1="43992" x2="38136" y2="43992"/>
                        <a14:foregroundMark x1="42010" y1="41473" x2="42010" y2="41473"/>
                        <a14:foregroundMark x1="42918" y1="43992" x2="42918" y2="43992"/>
                        <a14:foregroundMark x1="37772" y1="47868" x2="37772" y2="47868"/>
                        <a14:foregroundMark x1="46005" y1="40407" x2="46005" y2="40407"/>
                        <a14:foregroundMark x1="46913" y1="35271" x2="46913" y2="35271"/>
                        <a14:foregroundMark x1="44492" y1="19186" x2="44492" y2="19186"/>
                        <a14:foregroundMark x1="49334" y1="24612" x2="49334" y2="24612"/>
                        <a14:foregroundMark x1="52300" y1="25581" x2="52300" y2="25581"/>
                        <a14:foregroundMark x1="53632" y1="21318" x2="53632" y2="21318"/>
                        <a14:foregroundMark x1="69310" y1="64535" x2="69310" y2="64535"/>
                        <a14:foregroundMark x1="72942" y1="64826" x2="72942" y2="64826"/>
                        <a14:foregroundMark x1="90194" y1="66860" x2="90194" y2="66860"/>
                        <a14:foregroundMark x1="8898" y1="37597" x2="8898" y2="37597"/>
                        <a14:foregroundMark x1="7627" y1="47481" x2="7627" y2="47481"/>
                        <a14:foregroundMark x1="47034" y1="37791" x2="47034" y2="37791"/>
                        <a14:foregroundMark x1="42252" y1="52422" x2="42252" y2="52422"/>
                        <a14:foregroundMark x1="41889" y1="48062" x2="41889" y2="48062"/>
                        <a14:foregroundMark x1="35956" y1="46609" x2="35956" y2="46609"/>
                        <a14:foregroundMark x1="36320" y1="54457" x2="36320" y2="54457"/>
                        <a14:foregroundMark x1="34262" y1="42345" x2="34262" y2="42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2354" y="1804200"/>
            <a:ext cx="4627948" cy="289106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4035BB-2D99-E640-A2A7-9C0398959C47}"/>
              </a:ext>
            </a:extLst>
          </p:cNvPr>
          <p:cNvSpPr txBox="1"/>
          <p:nvPr/>
        </p:nvSpPr>
        <p:spPr>
          <a:xfrm>
            <a:off x="3898628" y="6240590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M084020056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徐淳郁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C65794-460C-D641-9607-4F8C2F4339FD}"/>
              </a:ext>
            </a:extLst>
          </p:cNvPr>
          <p:cNvSpPr txBox="1"/>
          <p:nvPr/>
        </p:nvSpPr>
        <p:spPr>
          <a:xfrm>
            <a:off x="1762263" y="6240590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M084020052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陳柏辰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B0BB94-A0B9-8745-9E08-A627141E378B}"/>
              </a:ext>
            </a:extLst>
          </p:cNvPr>
          <p:cNvSpPr txBox="1"/>
          <p:nvPr/>
        </p:nvSpPr>
        <p:spPr>
          <a:xfrm>
            <a:off x="6174361" y="6240590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M094020025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劉有耘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8CAFB07-C099-FC49-BEF2-1BAAE6A025FB}"/>
              </a:ext>
            </a:extLst>
          </p:cNvPr>
          <p:cNvSpPr txBox="1"/>
          <p:nvPr/>
        </p:nvSpPr>
        <p:spPr>
          <a:xfrm>
            <a:off x="8410302" y="6246169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M094020063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王弘銘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2373BA-0CF2-734D-8BF1-3448B400E97A}"/>
              </a:ext>
            </a:extLst>
          </p:cNvPr>
          <p:cNvSpPr txBox="1"/>
          <p:nvPr/>
        </p:nvSpPr>
        <p:spPr>
          <a:xfrm>
            <a:off x="2828270" y="5783816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M084020005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廖冠威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046526-0680-4245-B99B-915296E4BFCB}"/>
              </a:ext>
            </a:extLst>
          </p:cNvPr>
          <p:cNvSpPr txBox="1"/>
          <p:nvPr/>
        </p:nvSpPr>
        <p:spPr>
          <a:xfrm>
            <a:off x="5041023" y="5773696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M084020024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黃偉豪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98B4D7-A081-7C41-9AAF-AE34B05C9622}"/>
              </a:ext>
            </a:extLst>
          </p:cNvPr>
          <p:cNvSpPr txBox="1"/>
          <p:nvPr/>
        </p:nvSpPr>
        <p:spPr>
          <a:xfrm>
            <a:off x="7362015" y="5773696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M084020045</a:t>
            </a:r>
            <a:r>
              <a:rPr kumimoji="1" lang="zh-TW" altLang="en-US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沈詩翰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833909E-CE2F-C846-9014-4665B0BA5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989" y="1015929"/>
            <a:ext cx="2476500" cy="2032000"/>
          </a:xfrm>
          <a:prstGeom prst="rect">
            <a:avLst/>
          </a:prstGeom>
        </p:spPr>
      </p:pic>
      <p:pic>
        <p:nvPicPr>
          <p:cNvPr id="36" name="圖片 35" descr="一張含有 文字 的圖片&#10;&#10;自動產生的描述">
            <a:extLst>
              <a:ext uri="{FF2B5EF4-FFF2-40B4-BE49-F238E27FC236}">
                <a16:creationId xmlns:a16="http://schemas.microsoft.com/office/drawing/2014/main" id="{20D4EAF7-779A-DF41-9D07-EE0C654EF3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27561" r="10060" b="24907"/>
          <a:stretch/>
        </p:blipFill>
        <p:spPr>
          <a:xfrm>
            <a:off x="5924253" y="2309202"/>
            <a:ext cx="1175397" cy="379141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732ACD7E-F7F9-2241-8AF4-B47A7B801315}"/>
              </a:ext>
            </a:extLst>
          </p:cNvPr>
          <p:cNvSpPr/>
          <p:nvPr/>
        </p:nvSpPr>
        <p:spPr>
          <a:xfrm>
            <a:off x="5203579" y="4697348"/>
            <a:ext cx="18564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en-US" altLang="zh-TW" sz="2400" b="1" dirty="0">
                <a:ln/>
                <a:solidFill>
                  <a:schemeClr val="bg1">
                    <a:lumMod val="50000"/>
                    <a:lumOff val="50000"/>
                  </a:schemeClr>
                </a:solidFill>
              </a:rPr>
              <a:t>Press to start</a:t>
            </a:r>
            <a:endParaRPr lang="zh-TW" altLang="en-US" sz="2400" b="1" dirty="0">
              <a:ln/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A7CEAEA-3D12-6C4E-A86F-288E4A57134F}"/>
              </a:ext>
            </a:extLst>
          </p:cNvPr>
          <p:cNvSpPr txBox="1"/>
          <p:nvPr/>
        </p:nvSpPr>
        <p:spPr>
          <a:xfrm>
            <a:off x="13493931" y="365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C9AE1A4-1534-C844-8F26-5448ECA6CD2A}"/>
              </a:ext>
            </a:extLst>
          </p:cNvPr>
          <p:cNvSpPr/>
          <p:nvPr/>
        </p:nvSpPr>
        <p:spPr>
          <a:xfrm>
            <a:off x="4558216" y="5268185"/>
            <a:ext cx="3232289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第十四小隊</a:t>
            </a:r>
            <a:endParaRPr lang="en-US" altLang="zh-TW" sz="2400" b="1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5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6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欄位新增</a:t>
            </a:r>
            <a:endParaRPr lang="en-US" altLang="zh-TW" sz="4400" b="1" dirty="0">
              <a:solidFill>
                <a:schemeClr val="accent6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691F9C9-FAE7-3F49-9131-09717380C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248993"/>
              </p:ext>
            </p:extLst>
          </p:nvPr>
        </p:nvGraphicFramePr>
        <p:xfrm>
          <a:off x="1448314" y="514903"/>
          <a:ext cx="3205018" cy="38523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2509">
                  <a:extLst>
                    <a:ext uri="{9D8B030D-6E8A-4147-A177-3AD203B41FA5}">
                      <a16:colId xmlns:a16="http://schemas.microsoft.com/office/drawing/2014/main" val="2923568652"/>
                    </a:ext>
                  </a:extLst>
                </a:gridCol>
                <a:gridCol w="1602509">
                  <a:extLst>
                    <a:ext uri="{9D8B030D-6E8A-4147-A177-3AD203B41FA5}">
                      <a16:colId xmlns:a16="http://schemas.microsoft.com/office/drawing/2014/main" val="3062628300"/>
                    </a:ext>
                  </a:extLst>
                </a:gridCol>
              </a:tblGrid>
              <a:tr h="578573">
                <a:tc>
                  <a:txBody>
                    <a:bodyPr/>
                    <a:lstStyle/>
                    <a:p>
                      <a:r>
                        <a:rPr lang="zh-TW" altLang="en-US" dirty="0"/>
                        <a:t>原欄位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轉換後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49160"/>
                  </a:ext>
                </a:extLst>
              </a:tr>
              <a:tr h="1091255">
                <a:tc>
                  <a:txBody>
                    <a:bodyPr/>
                    <a:lstStyle/>
                    <a:p>
                      <a:r>
                        <a:rPr lang="en-US" altLang="zh-TW" dirty="0"/>
                        <a:t>tags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Tag_count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14860"/>
                  </a:ext>
                </a:extLst>
              </a:tr>
              <a:tr h="1091255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Desc_length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32517"/>
                  </a:ext>
                </a:extLst>
              </a:tr>
              <a:tr h="1091255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Trending_date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Trending_day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2537"/>
                  </a:ext>
                </a:extLst>
              </a:tr>
            </a:tbl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914F97A-BC9A-7C40-B6B4-F429A2321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725962"/>
              </p:ext>
            </p:extLst>
          </p:nvPr>
        </p:nvGraphicFramePr>
        <p:xfrm>
          <a:off x="4848172" y="555073"/>
          <a:ext cx="5002410" cy="3318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01205">
                  <a:extLst>
                    <a:ext uri="{9D8B030D-6E8A-4147-A177-3AD203B41FA5}">
                      <a16:colId xmlns:a16="http://schemas.microsoft.com/office/drawing/2014/main" val="1189267661"/>
                    </a:ext>
                  </a:extLst>
                </a:gridCol>
                <a:gridCol w="2501205">
                  <a:extLst>
                    <a:ext uri="{9D8B030D-6E8A-4147-A177-3AD203B41FA5}">
                      <a16:colId xmlns:a16="http://schemas.microsoft.com/office/drawing/2014/main" val="906656271"/>
                    </a:ext>
                  </a:extLst>
                </a:gridCol>
              </a:tblGrid>
              <a:tr h="493419"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新增欄位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2524"/>
                  </a:ext>
                </a:extLst>
              </a:tr>
              <a:tr h="851654">
                <a:tc>
                  <a:txBody>
                    <a:bodyPr/>
                    <a:lstStyle/>
                    <a:p>
                      <a:r>
                        <a:rPr lang="en-US" altLang="zh-TW" dirty="0"/>
                        <a:t>income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Light" panose="020B0604030504040204" pitchFamily="34" charset="-120"/>
                          <a:ea typeface="Microsoft JhengHei Light" panose="020B0604030504040204" pitchFamily="34" charset="-120"/>
                        </a:rPr>
                        <a:t>廣告收入</a:t>
                      </a:r>
                      <a:r>
                        <a:rPr lang="en-US" altLang="zh-TW" dirty="0"/>
                        <a:t>(views/1000)*</a:t>
                      </a:r>
                      <a:r>
                        <a:rPr lang="en-US" altLang="zh-TW" dirty="0" err="1"/>
                        <a:t>cpm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100768"/>
                  </a:ext>
                </a:extLst>
              </a:tr>
              <a:tr h="493419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Tag_count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標籤數量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33211"/>
                  </a:ext>
                </a:extLst>
              </a:tr>
              <a:tr h="493419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Desc_length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影片描述字數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3270"/>
                  </a:ext>
                </a:extLst>
              </a:tr>
              <a:tr h="493419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Trending_day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發燒天數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83935"/>
                  </a:ext>
                </a:extLst>
              </a:tr>
              <a:tr h="493419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Like_ratio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喜歡比</a:t>
                      </a:r>
                      <a:r>
                        <a:rPr lang="en-US" altLang="zh-TW" dirty="0"/>
                        <a:t>(likes/dislikes)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1529"/>
                  </a:ext>
                </a:extLst>
              </a:tr>
            </a:tbl>
          </a:graphicData>
        </a:graphic>
      </p:graphicFrame>
      <p:sp>
        <p:nvSpPr>
          <p:cNvPr id="12" name="剪去同側角落矩形 11">
            <a:extLst>
              <a:ext uri="{FF2B5EF4-FFF2-40B4-BE49-F238E27FC236}">
                <a16:creationId xmlns:a16="http://schemas.microsoft.com/office/drawing/2014/main" id="{C9916AA8-6C5D-2545-8D4B-A9B001715AC9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A45EA2-D432-8447-B7FA-4E5007B8D039}"/>
              </a:ext>
            </a:extLst>
          </p:cNvPr>
          <p:cNvSpPr txBox="1"/>
          <p:nvPr/>
        </p:nvSpPr>
        <p:spPr>
          <a:xfrm>
            <a:off x="4157006" y="580063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將原本欄位轉換成數值資料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＞形箭號 13">
            <a:extLst>
              <a:ext uri="{FF2B5EF4-FFF2-40B4-BE49-F238E27FC236}">
                <a16:creationId xmlns:a16="http://schemas.microsoft.com/office/drawing/2014/main" id="{D6A97E48-2625-8C41-A253-E287FE2898A1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1D646A-75E0-9B4D-84CB-C6A06C3659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5600" l="9895" r="89880">
                        <a14:foregroundMark x1="54048" y1="83600" x2="54048" y2="83600"/>
                        <a14:foregroundMark x1="59895" y1="86800" x2="59895" y2="86800"/>
                        <a14:foregroundMark x1="61919" y1="89600" x2="61919" y2="89600"/>
                        <a14:foregroundMark x1="41004" y1="95600" x2="41004" y2="95600"/>
                        <a14:foregroundMark x1="35382" y1="92400" x2="35382" y2="92400"/>
                        <a14:foregroundMark x1="50675" y1="6800" x2="50675" y2="6800"/>
                      </a14:backgroundRemoval>
                    </a14:imgEffect>
                  </a14:imgLayer>
                </a14:imgProps>
              </a:ext>
            </a:extLst>
          </a:blip>
          <a:srcRect l="21410" r="17825"/>
          <a:stretch/>
        </p:blipFill>
        <p:spPr>
          <a:xfrm>
            <a:off x="722923" y="4370885"/>
            <a:ext cx="2619017" cy="242316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AF36AF-E0C7-D64C-B48E-0B75073E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23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>
            <a:extLst>
              <a:ext uri="{FF2B5EF4-FFF2-40B4-BE49-F238E27FC236}">
                <a16:creationId xmlns:a16="http://schemas.microsoft.com/office/drawing/2014/main" id="{8D8BE730-E3B8-F94B-B163-1C117EBD030E}"/>
              </a:ext>
            </a:extLst>
          </p:cNvPr>
          <p:cNvSpPr/>
          <p:nvPr/>
        </p:nvSpPr>
        <p:spPr>
          <a:xfrm>
            <a:off x="1080648" y="457200"/>
            <a:ext cx="9396851" cy="5625789"/>
          </a:xfrm>
          <a:prstGeom prst="roundRect">
            <a:avLst>
              <a:gd name="adj" fmla="val 11874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6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欄位新增</a:t>
            </a:r>
            <a:endParaRPr lang="en-US" altLang="zh-TW" sz="4400" b="1" dirty="0">
              <a:solidFill>
                <a:schemeClr val="accent6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8" name="image7.jpg">
            <a:extLst>
              <a:ext uri="{FF2B5EF4-FFF2-40B4-BE49-F238E27FC236}">
                <a16:creationId xmlns:a16="http://schemas.microsoft.com/office/drawing/2014/main" id="{42CF61D7-1E71-5642-87B8-261E445997CA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437660" y="1954410"/>
            <a:ext cx="3819525" cy="3334240"/>
          </a:xfrm>
          <a:prstGeom prst="rect">
            <a:avLst/>
          </a:prstGeom>
          <a:ln/>
        </p:spPr>
      </p:pic>
      <p:pic>
        <p:nvPicPr>
          <p:cNvPr id="9" name="image3.jpg">
            <a:extLst>
              <a:ext uri="{FF2B5EF4-FFF2-40B4-BE49-F238E27FC236}">
                <a16:creationId xmlns:a16="http://schemas.microsoft.com/office/drawing/2014/main" id="{652261F2-3C22-0443-866D-B4B43D9C627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90587" y="2026227"/>
            <a:ext cx="4746233" cy="3334240"/>
          </a:xfrm>
          <a:prstGeom prst="rect">
            <a:avLst/>
          </a:prstGeom>
          <a:ln/>
        </p:spPr>
      </p:pic>
      <p:pic>
        <p:nvPicPr>
          <p:cNvPr id="20" name="圖片 19" descr="一張含有 玩具 的圖片&#10;&#10;自動產生的描述">
            <a:extLst>
              <a:ext uri="{FF2B5EF4-FFF2-40B4-BE49-F238E27FC236}">
                <a16:creationId xmlns:a16="http://schemas.microsoft.com/office/drawing/2014/main" id="{8C0F39B7-5A6C-394F-9D21-48703B0273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700" b="73514" l="3648" r="32835">
                        <a14:foregroundMark x1="13672" y1="63672" x2="13672" y2="63672"/>
                        <a14:foregroundMark x1="18164" y1="63477" x2="18164" y2="63477"/>
                        <a14:foregroundMark x1="13672" y1="70703" x2="13672" y2="70703"/>
                        <a14:foregroundMark x1="13281" y1="71680" x2="13281" y2="71680"/>
                        <a14:foregroundMark x1="19727" y1="70898" x2="19727" y2="70898"/>
                        <a14:foregroundMark x1="19727" y1="71680" x2="19727" y2="71680"/>
                      </a14:backgroundRemoval>
                    </a14:imgEffect>
                  </a14:imgLayer>
                </a14:imgProps>
              </a:ext>
            </a:extLst>
          </a:blip>
          <a:srcRect t="27598" r="63517" b="21384"/>
          <a:stretch/>
        </p:blipFill>
        <p:spPr>
          <a:xfrm>
            <a:off x="360458" y="4791464"/>
            <a:ext cx="1625475" cy="2273074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9F35E2B3-E7FE-FB43-81C2-A043CC8CF0C6}"/>
              </a:ext>
            </a:extLst>
          </p:cNvPr>
          <p:cNvSpPr/>
          <p:nvPr/>
        </p:nvSpPr>
        <p:spPr>
          <a:xfrm>
            <a:off x="1437660" y="1393903"/>
            <a:ext cx="1268464" cy="407019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942B959-43F5-E841-8ACD-59BD93F4801F}"/>
              </a:ext>
            </a:extLst>
          </p:cNvPr>
          <p:cNvSpPr/>
          <p:nvPr/>
        </p:nvSpPr>
        <p:spPr>
          <a:xfrm>
            <a:off x="8336280" y="1430706"/>
            <a:ext cx="975360" cy="409212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B0C54A2-F73B-D147-89CB-54D0443E8233}"/>
              </a:ext>
            </a:extLst>
          </p:cNvPr>
          <p:cNvSpPr/>
          <p:nvPr/>
        </p:nvSpPr>
        <p:spPr>
          <a:xfrm>
            <a:off x="2725060" y="1393903"/>
            <a:ext cx="1268464" cy="407019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897AA7C-AFF5-F24C-AB0C-26123C0E7B91}"/>
              </a:ext>
            </a:extLst>
          </p:cNvPr>
          <p:cNvSpPr/>
          <p:nvPr/>
        </p:nvSpPr>
        <p:spPr>
          <a:xfrm>
            <a:off x="6421145" y="1408773"/>
            <a:ext cx="975360" cy="407019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3CF89A4D-8321-2042-8076-C9C030CB6D2A}"/>
              </a:ext>
            </a:extLst>
          </p:cNvPr>
          <p:cNvSpPr/>
          <p:nvPr/>
        </p:nvSpPr>
        <p:spPr>
          <a:xfrm>
            <a:off x="3993524" y="1408773"/>
            <a:ext cx="1278256" cy="407019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B384D58-C0CE-3A4A-9BB4-7E8D41682D60}"/>
              </a:ext>
            </a:extLst>
          </p:cNvPr>
          <p:cNvSpPr/>
          <p:nvPr/>
        </p:nvSpPr>
        <p:spPr>
          <a:xfrm>
            <a:off x="7396505" y="1430706"/>
            <a:ext cx="925180" cy="407019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B3AEBD-DAD3-6249-B2DE-FABA235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88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3" y="3992935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561" r="10060" b="24907"/>
          <a:stretch/>
        </p:blipFill>
        <p:spPr>
          <a:xfrm>
            <a:off x="2559763" y="5588765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2854704" y="1625360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Ｅ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Ｄ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Ａ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4" name="圖片 3" descr="一張含有 甜蜜 的圖片&#10;&#10;自動產生的描述">
            <a:extLst>
              <a:ext uri="{FF2B5EF4-FFF2-40B4-BE49-F238E27FC236}">
                <a16:creationId xmlns:a16="http://schemas.microsoft.com/office/drawing/2014/main" id="{4A73352D-57B7-B444-923F-CD08A5817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2" r="19489"/>
          <a:stretch/>
        </p:blipFill>
        <p:spPr>
          <a:xfrm>
            <a:off x="6587837" y="0"/>
            <a:ext cx="4841264" cy="6858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10ACA3-CE5C-4745-B559-1FE35A4C6D8E}"/>
              </a:ext>
            </a:extLst>
          </p:cNvPr>
          <p:cNvSpPr txBox="1"/>
          <p:nvPr/>
        </p:nvSpPr>
        <p:spPr>
          <a:xfrm>
            <a:off x="2313541" y="808706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第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三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話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8A7694-40AC-4D44-A845-EC3E046E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同側角落矩形 8">
            <a:extLst>
              <a:ext uri="{FF2B5EF4-FFF2-40B4-BE49-F238E27FC236}">
                <a16:creationId xmlns:a16="http://schemas.microsoft.com/office/drawing/2014/main" id="{37B74F47-4922-C74C-B566-58D32F0C65F3}"/>
              </a:ext>
            </a:extLst>
          </p:cNvPr>
          <p:cNvSpPr/>
          <p:nvPr/>
        </p:nvSpPr>
        <p:spPr>
          <a:xfrm>
            <a:off x="608624" y="4780765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pic>
        <p:nvPicPr>
          <p:cNvPr id="6" name="image5.png">
            <a:extLst>
              <a:ext uri="{FF2B5EF4-FFF2-40B4-BE49-F238E27FC236}">
                <a16:creationId xmlns:a16="http://schemas.microsoft.com/office/drawing/2014/main" id="{E9A31D5B-723F-CC41-B0B6-7B3FEE3226CE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265219" y="136604"/>
            <a:ext cx="6870026" cy="4533909"/>
          </a:xfrm>
          <a:prstGeom prst="rect">
            <a:avLst/>
          </a:prstGeom>
          <a:ln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B3DC53-4FA9-F347-B56F-3364712F1149}"/>
              </a:ext>
            </a:extLst>
          </p:cNvPr>
          <p:cNvSpPr txBox="1"/>
          <p:nvPr/>
        </p:nvSpPr>
        <p:spPr>
          <a:xfrm>
            <a:off x="3676346" y="570860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發燒影片最常見的類型為「娛樂」類別影片</a:t>
            </a:r>
            <a:endParaRPr kumimoji="1" lang="zh-TW" altLang="en-US" sz="2400" dirty="0"/>
          </a:p>
        </p:txBody>
      </p:sp>
      <p:sp>
        <p:nvSpPr>
          <p:cNvPr id="13" name="＞形箭號 12">
            <a:extLst>
              <a:ext uri="{FF2B5EF4-FFF2-40B4-BE49-F238E27FC236}">
                <a16:creationId xmlns:a16="http://schemas.microsoft.com/office/drawing/2014/main" id="{EDCD15DD-7FD0-C84B-8934-31F55D2E60E4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494AEB-15EA-9E4D-A218-172D10E05CD5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回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</a:t>
            </a:r>
          </a:p>
        </p:txBody>
      </p:sp>
      <p:pic>
        <p:nvPicPr>
          <p:cNvPr id="18" name="圖片 17" descr="一張含有 玩具, 布偶 的圖片&#10;&#10;自動產生的描述">
            <a:extLst>
              <a:ext uri="{FF2B5EF4-FFF2-40B4-BE49-F238E27FC236}">
                <a16:creationId xmlns:a16="http://schemas.microsoft.com/office/drawing/2014/main" id="{0DD321C3-FBFA-F04E-A3E3-E62D18026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799024" y="4367241"/>
            <a:ext cx="2349270" cy="24231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677860-C710-1A42-AA18-6CEFF5C7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13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pic>
        <p:nvPicPr>
          <p:cNvPr id="6" name="image10.png">
            <a:extLst>
              <a:ext uri="{FF2B5EF4-FFF2-40B4-BE49-F238E27FC236}">
                <a16:creationId xmlns:a16="http://schemas.microsoft.com/office/drawing/2014/main" id="{854160E2-49C7-8049-A67A-1E42D73EC26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244437" y="162409"/>
            <a:ext cx="7070292" cy="4533589"/>
          </a:xfrm>
          <a:prstGeom prst="rect">
            <a:avLst/>
          </a:prstGeom>
          <a:ln/>
        </p:spPr>
      </p:pic>
      <p:sp>
        <p:nvSpPr>
          <p:cNvPr id="12" name="剪去同側角落矩形 11">
            <a:extLst>
              <a:ext uri="{FF2B5EF4-FFF2-40B4-BE49-F238E27FC236}">
                <a16:creationId xmlns:a16="http://schemas.microsoft.com/office/drawing/2014/main" id="{421A207C-02AA-4346-929E-9D91578CFB68}"/>
              </a:ext>
            </a:extLst>
          </p:cNvPr>
          <p:cNvSpPr/>
          <p:nvPr/>
        </p:nvSpPr>
        <p:spPr>
          <a:xfrm>
            <a:off x="608624" y="4780765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26D20A-BEC9-974E-918D-C539438D676E}"/>
              </a:ext>
            </a:extLst>
          </p:cNvPr>
          <p:cNvSpPr txBox="1"/>
          <p:nvPr/>
        </p:nvSpPr>
        <p:spPr>
          <a:xfrm>
            <a:off x="3532814" y="5498645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 觀看和喜歡數最多的類別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第一為「音樂」其次是「娛樂」</a:t>
            </a:r>
            <a:endParaRPr kumimoji="1" lang="zh-TW" altLang="en-US" sz="2400" dirty="0"/>
          </a:p>
        </p:txBody>
      </p:sp>
      <p:sp>
        <p:nvSpPr>
          <p:cNvPr id="15" name="＞形箭號 14">
            <a:extLst>
              <a:ext uri="{FF2B5EF4-FFF2-40B4-BE49-F238E27FC236}">
                <a16:creationId xmlns:a16="http://schemas.microsoft.com/office/drawing/2014/main" id="{41D6A82A-9580-DA41-9B7D-236A8B2A2290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5F9456-0178-C74B-8D26-1133F0AB454D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回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</a:t>
            </a:r>
          </a:p>
        </p:txBody>
      </p:sp>
      <p:pic>
        <p:nvPicPr>
          <p:cNvPr id="3" name="圖片 2" descr="一張含有 玩具, 布偶 的圖片&#10;&#10;自動產生的描述">
            <a:extLst>
              <a:ext uri="{FF2B5EF4-FFF2-40B4-BE49-F238E27FC236}">
                <a16:creationId xmlns:a16="http://schemas.microsoft.com/office/drawing/2014/main" id="{FB8FB44B-C340-144D-BFAE-CCF8E82554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799024" y="4367241"/>
            <a:ext cx="2349270" cy="242316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1237B6D-3341-1645-8430-E82C25CAB3F6}"/>
              </a:ext>
            </a:extLst>
          </p:cNvPr>
          <p:cNvSpPr txBox="1"/>
          <p:nvPr/>
        </p:nvSpPr>
        <p:spPr>
          <a:xfrm>
            <a:off x="6868160" y="23368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5">
                    <a:lumMod val="75000"/>
                  </a:schemeClr>
                </a:solidFill>
              </a:rPr>
              <a:t>Music</a:t>
            </a:r>
            <a:endParaRPr kumimoji="1"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DCD7AA-794E-4C40-8859-9390A2E9D818}"/>
              </a:ext>
            </a:extLst>
          </p:cNvPr>
          <p:cNvSpPr txBox="1"/>
          <p:nvPr/>
        </p:nvSpPr>
        <p:spPr>
          <a:xfrm>
            <a:off x="4527622" y="2131492"/>
            <a:ext cx="156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5">
                    <a:lumMod val="75000"/>
                  </a:schemeClr>
                </a:solidFill>
              </a:rPr>
              <a:t>Entertainment</a:t>
            </a:r>
            <a:endParaRPr kumimoji="1"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D101FF-34B1-CE4F-9E31-99E66412788F}"/>
              </a:ext>
            </a:extLst>
          </p:cNvPr>
          <p:cNvSpPr txBox="1"/>
          <p:nvPr/>
        </p:nvSpPr>
        <p:spPr>
          <a:xfrm>
            <a:off x="3532814" y="3193268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5">
                    <a:lumMod val="75000"/>
                  </a:schemeClr>
                </a:solidFill>
              </a:rPr>
              <a:t>News &amp; Politics</a:t>
            </a:r>
            <a:endParaRPr kumimoji="1"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787D3E-C615-974D-B9AF-8E7F5CFC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14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7" name="剪去同側角落矩形 6">
            <a:extLst>
              <a:ext uri="{FF2B5EF4-FFF2-40B4-BE49-F238E27FC236}">
                <a16:creationId xmlns:a16="http://schemas.microsoft.com/office/drawing/2014/main" id="{F8CE48B4-0C63-8444-948E-71655ABDF5E0}"/>
              </a:ext>
            </a:extLst>
          </p:cNvPr>
          <p:cNvSpPr/>
          <p:nvPr/>
        </p:nvSpPr>
        <p:spPr>
          <a:xfrm>
            <a:off x="608624" y="4780765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23150-AC70-CC4F-966F-8372B4B101A2}"/>
              </a:ext>
            </a:extLst>
          </p:cNvPr>
          <p:cNvSpPr txBox="1"/>
          <p:nvPr/>
        </p:nvSpPr>
        <p:spPr>
          <a:xfrm>
            <a:off x="4043375" y="549864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娛樂類型影片的標籤關鍵字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2" name="＞形箭號 11">
            <a:extLst>
              <a:ext uri="{FF2B5EF4-FFF2-40B4-BE49-F238E27FC236}">
                <a16:creationId xmlns:a16="http://schemas.microsoft.com/office/drawing/2014/main" id="{A50E4245-19A9-FF46-AB24-860B02F529F7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3" name="圖片 12" descr="一張含有 玩具, 布偶 的圖片&#10;&#10;自動產生的描述">
            <a:extLst>
              <a:ext uri="{FF2B5EF4-FFF2-40B4-BE49-F238E27FC236}">
                <a16:creationId xmlns:a16="http://schemas.microsoft.com/office/drawing/2014/main" id="{98D2BE46-5541-F743-A142-0927D59BF5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799024" y="4367241"/>
            <a:ext cx="2349270" cy="24231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3AED88-10DF-AF48-B77B-265A174D8A6F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回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AB1C3F-2959-154D-B778-DF0D6E1D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15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" name="image16.png">
            <a:extLst>
              <a:ext uri="{FF2B5EF4-FFF2-40B4-BE49-F238E27FC236}">
                <a16:creationId xmlns:a16="http://schemas.microsoft.com/office/drawing/2014/main" id="{314A9BFE-6F71-3142-93DE-D27F872BA33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796056" y="388014"/>
            <a:ext cx="8247645" cy="41982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113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pic>
        <p:nvPicPr>
          <p:cNvPr id="6" name="image1.png">
            <a:extLst>
              <a:ext uri="{FF2B5EF4-FFF2-40B4-BE49-F238E27FC236}">
                <a16:creationId xmlns:a16="http://schemas.microsoft.com/office/drawing/2014/main" id="{A06EDA6C-9734-A34D-956A-AF60F33C64F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191525" y="67599"/>
            <a:ext cx="6940061" cy="4317689"/>
          </a:xfrm>
          <a:prstGeom prst="rect">
            <a:avLst/>
          </a:prstGeom>
          <a:ln/>
        </p:spPr>
      </p:pic>
      <p:sp>
        <p:nvSpPr>
          <p:cNvPr id="7" name="剪去同側角落矩形 6">
            <a:extLst>
              <a:ext uri="{FF2B5EF4-FFF2-40B4-BE49-F238E27FC236}">
                <a16:creationId xmlns:a16="http://schemas.microsoft.com/office/drawing/2014/main" id="{F8CE48B4-0C63-8444-948E-71655ABDF5E0}"/>
              </a:ext>
            </a:extLst>
          </p:cNvPr>
          <p:cNvSpPr/>
          <p:nvPr/>
        </p:nvSpPr>
        <p:spPr>
          <a:xfrm>
            <a:off x="608624" y="4780765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23150-AC70-CC4F-966F-8372B4B101A2}"/>
              </a:ext>
            </a:extLst>
          </p:cNvPr>
          <p:cNvSpPr txBox="1"/>
          <p:nvPr/>
        </p:nvSpPr>
        <p:spPr>
          <a:xfrm>
            <a:off x="4043375" y="5498645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影片投放時間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娛樂類別介在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9:00-15:00</a:t>
            </a:r>
            <a:endParaRPr kumimoji="1" lang="zh-TW" altLang="en-US" sz="2400" dirty="0"/>
          </a:p>
        </p:txBody>
      </p:sp>
      <p:sp>
        <p:nvSpPr>
          <p:cNvPr id="12" name="＞形箭號 11">
            <a:extLst>
              <a:ext uri="{FF2B5EF4-FFF2-40B4-BE49-F238E27FC236}">
                <a16:creationId xmlns:a16="http://schemas.microsoft.com/office/drawing/2014/main" id="{A50E4245-19A9-FF46-AB24-860B02F529F7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3" name="圖片 12" descr="一張含有 玩具, 布偶 的圖片&#10;&#10;自動產生的描述">
            <a:extLst>
              <a:ext uri="{FF2B5EF4-FFF2-40B4-BE49-F238E27FC236}">
                <a16:creationId xmlns:a16="http://schemas.microsoft.com/office/drawing/2014/main" id="{98D2BE46-5541-F743-A142-0927D59BF5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799024" y="4367241"/>
            <a:ext cx="2349270" cy="24231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3AED88-10DF-AF48-B77B-265A174D8A6F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回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AB1C3F-2959-154D-B778-DF0D6E1D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16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同側角落矩形 7">
            <a:extLst>
              <a:ext uri="{FF2B5EF4-FFF2-40B4-BE49-F238E27FC236}">
                <a16:creationId xmlns:a16="http://schemas.microsoft.com/office/drawing/2014/main" id="{5B9D9CB1-876C-FD46-9F69-217B5644330B}"/>
              </a:ext>
            </a:extLst>
          </p:cNvPr>
          <p:cNvSpPr/>
          <p:nvPr/>
        </p:nvSpPr>
        <p:spPr>
          <a:xfrm>
            <a:off x="652589" y="4848364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回</a:t>
            </a:r>
            <a:endParaRPr lang="en-US" altLang="zh-TW" sz="4400" b="1" dirty="0">
              <a:solidFill>
                <a:srgbClr val="B85185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rgbClr val="B85185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</a:t>
            </a:r>
          </a:p>
        </p:txBody>
      </p:sp>
      <p:sp>
        <p:nvSpPr>
          <p:cNvPr id="9" name="＞形箭號 8">
            <a:extLst>
              <a:ext uri="{FF2B5EF4-FFF2-40B4-BE49-F238E27FC236}">
                <a16:creationId xmlns:a16="http://schemas.microsoft.com/office/drawing/2014/main" id="{1B1645E1-F5E4-FE47-A59E-949D5384E91F}"/>
              </a:ext>
            </a:extLst>
          </p:cNvPr>
          <p:cNvSpPr/>
          <p:nvPr/>
        </p:nvSpPr>
        <p:spPr>
          <a:xfrm>
            <a:off x="9894547" y="6329899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AD52CD-D5F9-074E-B3F3-6CA9D344383D}"/>
              </a:ext>
            </a:extLst>
          </p:cNvPr>
          <p:cNvSpPr txBox="1"/>
          <p:nvPr/>
        </p:nvSpPr>
        <p:spPr>
          <a:xfrm>
            <a:off x="2441345" y="5621894"/>
            <a:ext cx="826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根據上述得知，娛樂型影片為現今台灣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Youtube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主流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因此決定以娛樂型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YouTuber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為目標</a:t>
            </a:r>
          </a:p>
          <a:p>
            <a:endParaRPr kumimoji="1" lang="zh-TW" altLang="en-US" sz="2400" dirty="0"/>
          </a:p>
        </p:txBody>
      </p:sp>
      <p:pic>
        <p:nvPicPr>
          <p:cNvPr id="12" name="圖片 11" descr="一張含有 玩具, 布偶 的圖片&#10;&#10;自動產生的描述">
            <a:extLst>
              <a:ext uri="{FF2B5EF4-FFF2-40B4-BE49-F238E27FC236}">
                <a16:creationId xmlns:a16="http://schemas.microsoft.com/office/drawing/2014/main" id="{88AAC972-21F5-514E-A1EA-ECFBE2065D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696554" y="4434840"/>
            <a:ext cx="2349270" cy="24231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9F4E2A-CEAF-D64F-8F8D-57589A26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17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3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7" y="3762103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7561" r="10060" b="24907"/>
          <a:stretch/>
        </p:blipFill>
        <p:spPr>
          <a:xfrm>
            <a:off x="9338627" y="5357933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9560040" y="1526237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特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徵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工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B80238-4D9C-534F-8D87-23E8888FA020}"/>
              </a:ext>
            </a:extLst>
          </p:cNvPr>
          <p:cNvSpPr txBox="1"/>
          <p:nvPr/>
        </p:nvSpPr>
        <p:spPr>
          <a:xfrm>
            <a:off x="10273897" y="627701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第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四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話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3" name="圖片 2" descr="一張含有 文字, 樹, 橙色 的圖片&#10;&#10;自動產生的描述">
            <a:extLst>
              <a:ext uri="{FF2B5EF4-FFF2-40B4-BE49-F238E27FC236}">
                <a16:creationId xmlns:a16="http://schemas.microsoft.com/office/drawing/2014/main" id="{A5403031-0036-ED47-B836-F244D0BA9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7" t="5224" r="28831" b="5045"/>
          <a:stretch/>
        </p:blipFill>
        <p:spPr>
          <a:xfrm>
            <a:off x="1364435" y="0"/>
            <a:ext cx="5284417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AC02D5-800E-3044-BE23-30CC752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451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2000" t="-39000" r="-2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675326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253526" y="1936403"/>
            <a:ext cx="1938474" cy="378565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料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轉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換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｜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One</a:t>
            </a:r>
          </a:p>
          <a:p>
            <a:pPr algn="ctr"/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Hot</a:t>
            </a:r>
          </a:p>
          <a:p>
            <a:pPr algn="ctr"/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encoding</a:t>
            </a:r>
          </a:p>
          <a:p>
            <a:pPr algn="ctr"/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939918" y="5669251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將各欄位數據壓縮成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0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與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的值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07F4E1-DDBE-6146-94A9-ECD4834EBF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00" b="96500" l="10000" r="90000">
                        <a14:foregroundMark x1="44912" y1="5750" x2="44912" y2="5750"/>
                        <a14:foregroundMark x1="38070" y1="96500" x2="38070" y2="96500"/>
                        <a14:foregroundMark x1="48772" y1="96000" x2="48772" y2="96000"/>
                        <a14:foregroundMark x1="59298" y1="95250" x2="59298" y2="95250"/>
                        <a14:foregroundMark x1="48246" y1="91250" x2="48246" y2="91250"/>
                        <a14:foregroundMark x1="47368" y1="59000" x2="47368" y2="59000"/>
                        <a14:foregroundMark x1="44211" y1="58000" x2="44211" y2="58000"/>
                        <a14:foregroundMark x1="50526" y1="71000" x2="50526" y2="71000"/>
                        <a14:foregroundMark x1="51228" y1="70500" x2="51228" y2="70500"/>
                        <a14:foregroundMark x1="51754" y1="1500" x2="51754" y2="1500"/>
                      </a14:backgroundRemoval>
                    </a14:imgEffect>
                  </a14:imgLayer>
                </a14:imgProps>
              </a:ext>
            </a:extLst>
          </a:blip>
          <a:srcRect l="19710" r="21801"/>
          <a:stretch/>
        </p:blipFill>
        <p:spPr>
          <a:xfrm>
            <a:off x="965556" y="4480503"/>
            <a:ext cx="1979246" cy="237749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F152A2-0538-7E4B-86BF-73032178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13" name="image5.png">
            <a:extLst>
              <a:ext uri="{FF2B5EF4-FFF2-40B4-BE49-F238E27FC236}">
                <a16:creationId xmlns:a16="http://schemas.microsoft.com/office/drawing/2014/main" id="{5AA23071-8C15-EE48-8CE3-516301EA643D}"/>
              </a:ext>
            </a:extLst>
          </p:cNvPr>
          <p:cNvPicPr/>
          <p:nvPr/>
        </p:nvPicPr>
        <p:blipFill>
          <a:blip r:embed="rId8"/>
          <a:srcRect l="50000" r="22937" b="36958"/>
          <a:stretch>
            <a:fillRect/>
          </a:stretch>
        </p:blipFill>
        <p:spPr>
          <a:xfrm>
            <a:off x="2558987" y="199585"/>
            <a:ext cx="6982887" cy="453601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70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同側角落矩形 9">
            <a:extLst>
              <a:ext uri="{FF2B5EF4-FFF2-40B4-BE49-F238E27FC236}">
                <a16:creationId xmlns:a16="http://schemas.microsoft.com/office/drawing/2014/main" id="{61E87CDE-B1EC-F14D-8E69-215DA46FB77B}"/>
              </a:ext>
            </a:extLst>
          </p:cNvPr>
          <p:cNvSpPr/>
          <p:nvPr/>
        </p:nvSpPr>
        <p:spPr>
          <a:xfrm>
            <a:off x="1562679" y="4848364"/>
            <a:ext cx="9946138" cy="2009636"/>
          </a:xfrm>
          <a:prstGeom prst="snip2Same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5CA8E4-7CE8-D149-A8E3-A00874FBB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0" b="82682" l="9961" r="89844">
                        <a14:foregroundMark x1="50000" y1="4469" x2="50000" y2="4469"/>
                        <a14:foregroundMark x1="46094" y1="74581" x2="46094" y2="74581"/>
                        <a14:foregroundMark x1="54102" y1="80447" x2="54102" y2="80447"/>
                        <a14:foregroundMark x1="36133" y1="79888" x2="36133" y2="79888"/>
                        <a14:foregroundMark x1="32422" y1="71229" x2="32422" y2="71229"/>
                        <a14:foregroundMark x1="58008" y1="75419" x2="58008" y2="75419"/>
                        <a14:foregroundMark x1="59375" y1="77374" x2="59375" y2="77374"/>
                        <a14:foregroundMark x1="59961" y1="79609" x2="59961" y2="79609"/>
                        <a14:foregroundMark x1="57422" y1="70112" x2="57422" y2="70112"/>
                        <a14:foregroundMark x1="58008" y1="71788" x2="58008" y2="71788"/>
                        <a14:foregroundMark x1="58594" y1="72905" x2="58594" y2="72905"/>
                        <a14:foregroundMark x1="42188" y1="73464" x2="42188" y2="73464"/>
                        <a14:foregroundMark x1="43359" y1="71788" x2="43359" y2="71788"/>
                        <a14:foregroundMark x1="50781" y1="80726" x2="50781" y2="80726"/>
                        <a14:foregroundMark x1="52344" y1="81285" x2="52344" y2="81285"/>
                        <a14:foregroundMark x1="60938" y1="80168" x2="60938" y2="80168"/>
                        <a14:foregroundMark x1="58789" y1="72626" x2="58789" y2="72626"/>
                        <a14:foregroundMark x1="58008" y1="71229" x2="58008" y2="71229"/>
                        <a14:foregroundMark x1="58008" y1="70112" x2="58008" y2="70112"/>
                        <a14:foregroundMark x1="40039" y1="76536" x2="40039" y2="76536"/>
                        <a14:foregroundMark x1="41797" y1="75698" x2="41797" y2="75698"/>
                        <a14:foregroundMark x1="46680" y1="80726" x2="46680" y2="80726"/>
                        <a14:foregroundMark x1="39648" y1="80168" x2="39648" y2="80168"/>
                        <a14:foregroundMark x1="33398" y1="77095" x2="33398" y2="77095"/>
                        <a14:foregroundMark x1="30273" y1="79609" x2="30273" y2="79609"/>
                        <a14:foregroundMark x1="28711" y1="78212" x2="28711" y2="78212"/>
                        <a14:foregroundMark x1="27539" y1="80726" x2="27539" y2="80726"/>
                        <a14:foregroundMark x1="31641" y1="81285" x2="31641" y2="81285"/>
                        <a14:foregroundMark x1="47266" y1="79050" x2="47266" y2="79050"/>
                        <a14:foregroundMark x1="47852" y1="81285" x2="47852" y2="81285"/>
                        <a14:foregroundMark x1="48438" y1="81844" x2="48438" y2="81844"/>
                        <a14:foregroundMark x1="37500" y1="81844" x2="37500" y2="81844"/>
                        <a14:foregroundMark x1="29688" y1="81564" x2="29688" y2="81564"/>
                        <a14:foregroundMark x1="26172" y1="82402" x2="26172" y2="82402"/>
                        <a14:foregroundMark x1="67578" y1="26816" x2="67578" y2="26816"/>
                        <a14:foregroundMark x1="67773" y1="28492" x2="67773" y2="28492"/>
                        <a14:foregroundMark x1="67578" y1="34358" x2="67578" y2="34358"/>
                        <a14:foregroundMark x1="67578" y1="32123" x2="67578" y2="32123"/>
                        <a14:foregroundMark x1="61328" y1="81285" x2="61328" y2="81285"/>
                        <a14:foregroundMark x1="61523" y1="82682" x2="61523" y2="82682"/>
                      </a14:backgroundRemoval>
                    </a14:imgEffect>
                  </a14:imgLayer>
                </a14:imgProps>
              </a:ext>
            </a:extLst>
          </a:blip>
          <a:srcRect l="21387" r="24659" b="17780"/>
          <a:stretch/>
        </p:blipFill>
        <p:spPr>
          <a:xfrm>
            <a:off x="1562679" y="4567622"/>
            <a:ext cx="2149523" cy="2290378"/>
          </a:xfrm>
          <a:prstGeom prst="rect">
            <a:avLst/>
          </a:prstGeom>
        </p:spPr>
      </p:pic>
      <p:sp>
        <p:nvSpPr>
          <p:cNvPr id="7" name="＞形箭號 6">
            <a:extLst>
              <a:ext uri="{FF2B5EF4-FFF2-40B4-BE49-F238E27FC236}">
                <a16:creationId xmlns:a16="http://schemas.microsoft.com/office/drawing/2014/main" id="{BC73F7AD-78A7-5540-A14A-C51CDC23E37F}"/>
              </a:ext>
            </a:extLst>
          </p:cNvPr>
          <p:cNvSpPr/>
          <p:nvPr/>
        </p:nvSpPr>
        <p:spPr>
          <a:xfrm>
            <a:off x="10236820" y="6303357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A4ECE9-5AA1-8D4B-9226-1665F6C434A9}"/>
              </a:ext>
            </a:extLst>
          </p:cNvPr>
          <p:cNvSpPr txBox="1"/>
          <p:nvPr/>
        </p:nvSpPr>
        <p:spPr>
          <a:xfrm>
            <a:off x="2401997" y="5288340"/>
            <a:ext cx="826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今天有個任務要指派給鬼殺隊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最近有個東西叫「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YouTube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」似乎蠻奇怪的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需要你們去了解一下</a:t>
            </a:r>
          </a:p>
          <a:p>
            <a:endParaRPr kumimoji="1"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0ADC43-D74E-534F-9940-848C9CCB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4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2000" t="-39000" r="-2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675326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911694" y="1745099"/>
            <a:ext cx="666708" cy="41549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正規化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｜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區間壓縮呼吸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979993" y="5669251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將各欄位數據壓縮成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[0,1]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的值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07F4E1-DDBE-6146-94A9-ECD4834EBF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00" b="96500" l="10000" r="90000">
                        <a14:foregroundMark x1="44912" y1="5750" x2="44912" y2="5750"/>
                        <a14:foregroundMark x1="38070" y1="96500" x2="38070" y2="96500"/>
                        <a14:foregroundMark x1="48772" y1="96000" x2="48772" y2="96000"/>
                        <a14:foregroundMark x1="59298" y1="95250" x2="59298" y2="95250"/>
                        <a14:foregroundMark x1="48246" y1="91250" x2="48246" y2="91250"/>
                        <a14:foregroundMark x1="47368" y1="59000" x2="47368" y2="59000"/>
                        <a14:foregroundMark x1="44211" y1="58000" x2="44211" y2="58000"/>
                        <a14:foregroundMark x1="50526" y1="71000" x2="50526" y2="71000"/>
                        <a14:foregroundMark x1="51228" y1="70500" x2="51228" y2="70500"/>
                        <a14:foregroundMark x1="51754" y1="1500" x2="51754" y2="1500"/>
                      </a14:backgroundRemoval>
                    </a14:imgEffect>
                  </a14:imgLayer>
                </a14:imgProps>
              </a:ext>
            </a:extLst>
          </a:blip>
          <a:srcRect l="19710" r="21801"/>
          <a:stretch/>
        </p:blipFill>
        <p:spPr>
          <a:xfrm>
            <a:off x="965556" y="4480503"/>
            <a:ext cx="1979246" cy="2377497"/>
          </a:xfrm>
          <a:prstGeom prst="rect">
            <a:avLst/>
          </a:prstGeom>
        </p:spPr>
      </p:pic>
      <p:pic>
        <p:nvPicPr>
          <p:cNvPr id="14" name="image11.jpg">
            <a:extLst>
              <a:ext uri="{FF2B5EF4-FFF2-40B4-BE49-F238E27FC236}">
                <a16:creationId xmlns:a16="http://schemas.microsoft.com/office/drawing/2014/main" id="{8A263E0D-2C3A-2242-94C3-08FE08C23D53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613897" y="1340015"/>
            <a:ext cx="7364010" cy="2733338"/>
          </a:xfrm>
          <a:prstGeom prst="rect">
            <a:avLst/>
          </a:prstGeom>
          <a:ln/>
        </p:spPr>
      </p:pic>
      <p:pic>
        <p:nvPicPr>
          <p:cNvPr id="15" name="image8.jpg">
            <a:extLst>
              <a:ext uri="{FF2B5EF4-FFF2-40B4-BE49-F238E27FC236}">
                <a16:creationId xmlns:a16="http://schemas.microsoft.com/office/drawing/2014/main" id="{19251176-531E-8148-A57E-BA96ED7E7C9F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479894" y="1340015"/>
            <a:ext cx="7721735" cy="2733338"/>
          </a:xfrm>
          <a:prstGeom prst="rect">
            <a:avLst/>
          </a:prstGeom>
          <a:ln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6CDFDC7-BDC7-7446-A9F5-E8A52E881E91}"/>
              </a:ext>
            </a:extLst>
          </p:cNvPr>
          <p:cNvSpPr txBox="1"/>
          <p:nvPr/>
        </p:nvSpPr>
        <p:spPr>
          <a:xfrm>
            <a:off x="1680499" y="286117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chemeClr val="bg1"/>
                </a:solidFill>
                <a:highlight>
                  <a:srgbClr val="F6BE75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Before</a:t>
            </a:r>
            <a:endParaRPr kumimoji="1" lang="zh-TW" altLang="en-US" sz="2800" dirty="0">
              <a:solidFill>
                <a:schemeClr val="bg1"/>
              </a:solidFill>
              <a:highlight>
                <a:srgbClr val="F6BE75"/>
              </a:highlight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8B5626-CC89-7448-AB1C-A3D50F2B159E}"/>
              </a:ext>
            </a:extLst>
          </p:cNvPr>
          <p:cNvSpPr txBox="1"/>
          <p:nvPr/>
        </p:nvSpPr>
        <p:spPr>
          <a:xfrm>
            <a:off x="1680499" y="174208"/>
            <a:ext cx="1661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solidFill>
                  <a:schemeClr val="bg1"/>
                </a:solidFill>
                <a:highlight>
                  <a:srgbClr val="F6BE75"/>
                </a:highlight>
              </a:rPr>
              <a:t>After</a:t>
            </a:r>
            <a:endParaRPr kumimoji="1" lang="zh-TW" altLang="en-US" sz="4000" b="1" dirty="0">
              <a:solidFill>
                <a:schemeClr val="bg1"/>
              </a:solidFill>
              <a:highlight>
                <a:srgbClr val="F6BE75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F152A2-0538-7E4B-86BF-73032178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45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2000" t="-39000" r="-2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675326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93090" y="1801376"/>
            <a:ext cx="666708" cy="41549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變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數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挑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選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｜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相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關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分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析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2399980" y="5114518"/>
            <a:ext cx="74013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income</a:t>
            </a:r>
            <a:endParaRPr lang="zh-TW" altLang="zh-TW" b="1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	"likes”,"dislikes”,"comment_count”,"</a:t>
            </a:r>
            <a:r>
              <a:rPr lang="en-US" altLang="zh-TW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desc_length</a:t>
            </a:r>
            <a:r>
              <a:rPr lang="en-US" altLang="zh-TW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”</a:t>
            </a:r>
          </a:p>
          <a:p>
            <a:r>
              <a:rPr lang="en-US" altLang="zh-TW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	"</a:t>
            </a:r>
            <a:r>
              <a:rPr lang="en-US" altLang="zh-TW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trending_days”,"duration</a:t>
            </a:r>
            <a:r>
              <a:rPr lang="en-US" altLang="zh-TW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" ,"category”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like_ratio</a:t>
            </a:r>
            <a:endParaRPr lang="zh-TW" altLang="zh-TW" b="1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	"likes”,"comment_count”,"desc_length”,"trending_days”,"duration"</a:t>
            </a:r>
            <a:endParaRPr lang="zh-TW" altLang="zh-TW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07F4E1-DDBE-6146-94A9-ECD4834EBF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00" b="96500" l="10000" r="90000">
                        <a14:foregroundMark x1="44912" y1="5750" x2="44912" y2="5750"/>
                        <a14:foregroundMark x1="38070" y1="96500" x2="38070" y2="96500"/>
                        <a14:foregroundMark x1="48772" y1="96000" x2="48772" y2="96000"/>
                        <a14:foregroundMark x1="59298" y1="95250" x2="59298" y2="95250"/>
                        <a14:foregroundMark x1="48246" y1="91250" x2="48246" y2="91250"/>
                        <a14:foregroundMark x1="47368" y1="59000" x2="47368" y2="59000"/>
                        <a14:foregroundMark x1="44211" y1="58000" x2="44211" y2="58000"/>
                        <a14:foregroundMark x1="50526" y1="71000" x2="50526" y2="71000"/>
                        <a14:foregroundMark x1="51228" y1="70500" x2="51228" y2="70500"/>
                        <a14:foregroundMark x1="51754" y1="1500" x2="51754" y2="1500"/>
                      </a14:backgroundRemoval>
                    </a14:imgEffect>
                  </a14:imgLayer>
                </a14:imgProps>
              </a:ext>
            </a:extLst>
          </a:blip>
          <a:srcRect l="19710" r="21801"/>
          <a:stretch/>
        </p:blipFill>
        <p:spPr>
          <a:xfrm>
            <a:off x="965556" y="4480503"/>
            <a:ext cx="1979246" cy="237749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F152A2-0538-7E4B-86BF-73032178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6102" y="6356350"/>
            <a:ext cx="867697" cy="365125"/>
          </a:xfrm>
        </p:spPr>
        <p:txBody>
          <a:bodyPr/>
          <a:lstStyle/>
          <a:p>
            <a:fld id="{55615ABC-1904-0C40-9B14-E102DA2CABEA}" type="slidenum">
              <a:rPr kumimoji="1" lang="zh-TW" altLang="en-US" smtClean="0"/>
              <a:t>21</a:t>
            </a:fld>
            <a:endParaRPr kumimoji="1" lang="zh-TW" altLang="en-US" dirty="0"/>
          </a:p>
        </p:txBody>
      </p:sp>
      <p:pic>
        <p:nvPicPr>
          <p:cNvPr id="19" name="image15.png">
            <a:extLst>
              <a:ext uri="{FF2B5EF4-FFF2-40B4-BE49-F238E27FC236}">
                <a16:creationId xmlns:a16="http://schemas.microsoft.com/office/drawing/2014/main" id="{82FBF90A-82D0-DA45-A438-9251C83A6D84}"/>
              </a:ext>
            </a:extLst>
          </p:cNvPr>
          <p:cNvPicPr/>
          <p:nvPr/>
        </p:nvPicPr>
        <p:blipFill rotWithShape="1">
          <a:blip r:embed="rId8"/>
          <a:srcRect l="18127" t="3672"/>
          <a:stretch/>
        </p:blipFill>
        <p:spPr>
          <a:xfrm>
            <a:off x="2537460" y="69080"/>
            <a:ext cx="6051426" cy="4779284"/>
          </a:xfrm>
          <a:prstGeom prst="rect">
            <a:avLst/>
          </a:prstGeom>
          <a:ln/>
        </p:spPr>
      </p:pic>
      <p:sp>
        <p:nvSpPr>
          <p:cNvPr id="23" name="＞形箭號 22">
            <a:extLst>
              <a:ext uri="{FF2B5EF4-FFF2-40B4-BE49-F238E27FC236}">
                <a16:creationId xmlns:a16="http://schemas.microsoft.com/office/drawing/2014/main" id="{2E58F01F-EA36-CC47-ACA8-2FAA0BF5405A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57" y="3491940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561" r="10060" b="24907"/>
          <a:stretch/>
        </p:blipFill>
        <p:spPr>
          <a:xfrm>
            <a:off x="2709227" y="5087770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3060014" y="1510443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模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型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建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立</a:t>
            </a:r>
          </a:p>
        </p:txBody>
      </p:sp>
      <p:pic>
        <p:nvPicPr>
          <p:cNvPr id="3" name="圖片 2" descr="一張含有 文字, 玩具, 布偶, 面具 的圖片&#10;&#10;自動產生的描述">
            <a:extLst>
              <a:ext uri="{FF2B5EF4-FFF2-40B4-BE49-F238E27FC236}">
                <a16:creationId xmlns:a16="http://schemas.microsoft.com/office/drawing/2014/main" id="{0C1334CE-38A2-8541-A9D4-93B0B38F1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8" r="24545"/>
          <a:stretch/>
        </p:blipFill>
        <p:spPr>
          <a:xfrm>
            <a:off x="6686496" y="0"/>
            <a:ext cx="4696691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2797D3-512B-E743-B9E5-22AF4706870B}"/>
              </a:ext>
            </a:extLst>
          </p:cNvPr>
          <p:cNvSpPr txBox="1"/>
          <p:nvPr/>
        </p:nvSpPr>
        <p:spPr>
          <a:xfrm>
            <a:off x="2463005" y="897864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第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五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話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17D0D2-2343-7B40-8503-9AC400B5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110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8.png">
            <a:extLst>
              <a:ext uri="{FF2B5EF4-FFF2-40B4-BE49-F238E27FC236}">
                <a16:creationId xmlns:a16="http://schemas.microsoft.com/office/drawing/2014/main" id="{55D89888-E1D3-F749-A52E-B079AE1FA92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35081" y="57771"/>
            <a:ext cx="7199005" cy="4537075"/>
          </a:xfrm>
          <a:prstGeom prst="rect">
            <a:avLst/>
          </a:prstGeom>
          <a:ln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675326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迴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4063429" y="5253017"/>
            <a:ext cx="5134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將先前相關性分析挑出的變數進行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Train data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421.4979</a:t>
            </a: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Test data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522.2996</a:t>
            </a: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65ED0E-8BB8-FA41-9C5D-1208ABEE3670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C280057-A0FD-CA4A-8455-4FDFB95178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8969DC1F-2AAB-4146-ABE4-FBB5A848D993}"/>
              </a:ext>
            </a:extLst>
          </p:cNvPr>
          <p:cNvSpPr/>
          <p:nvPr/>
        </p:nvSpPr>
        <p:spPr>
          <a:xfrm>
            <a:off x="1905633" y="990600"/>
            <a:ext cx="7457902" cy="2624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0C09A5A6-7961-3646-8ED0-FA06E89F160E}"/>
              </a:ext>
            </a:extLst>
          </p:cNvPr>
          <p:cNvSpPr/>
          <p:nvPr/>
        </p:nvSpPr>
        <p:spPr>
          <a:xfrm>
            <a:off x="1905633" y="2473105"/>
            <a:ext cx="7457902" cy="2624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CAC652D-C051-5F43-B404-C85707CF31F6}"/>
              </a:ext>
            </a:extLst>
          </p:cNvPr>
          <p:cNvSpPr/>
          <p:nvPr/>
        </p:nvSpPr>
        <p:spPr>
          <a:xfrm>
            <a:off x="1905633" y="1259280"/>
            <a:ext cx="7457902" cy="2624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B4F907A-ADF6-C54C-B248-2D628670A9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1D5D22-C906-3E4C-A7B9-77D40DC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23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迴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593485" y="5498933"/>
            <a:ext cx="5572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根據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p-value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值選擇較顯著的變數進行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降低為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402.898</a:t>
            </a: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9" name="image5.png">
            <a:extLst>
              <a:ext uri="{FF2B5EF4-FFF2-40B4-BE49-F238E27FC236}">
                <a16:creationId xmlns:a16="http://schemas.microsoft.com/office/drawing/2014/main" id="{2CDC23BD-1F58-7C4E-9587-CF2F85E9A0A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955179" y="867"/>
            <a:ext cx="8317201" cy="4445000"/>
          </a:xfrm>
          <a:prstGeom prst="rect">
            <a:avLst/>
          </a:prstGeom>
          <a:ln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8ECD11E-B05A-3542-87D4-3514AEB523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B61458-D0FF-8E4B-A61D-C1D615191263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F9B0B16-EF70-A343-9716-DD3AA888F48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90A36C-F88E-9E46-8F0B-F1A38D6B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24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9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迴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685870" y="5316756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在進行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increased node purity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了解變數貢獻度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經過變數挑選後，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降為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368.0525</a:t>
            </a: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1" name="image22.png">
            <a:extLst>
              <a:ext uri="{FF2B5EF4-FFF2-40B4-BE49-F238E27FC236}">
                <a16:creationId xmlns:a16="http://schemas.microsoft.com/office/drawing/2014/main" id="{97C762E5-0576-CF4F-A9C5-A792CC71D57A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616272" y="794837"/>
            <a:ext cx="6959455" cy="3501736"/>
          </a:xfrm>
          <a:prstGeom prst="rect">
            <a:avLst/>
          </a:prstGeom>
          <a:ln/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EC38F251-AA09-CA48-8E37-84F88F27B7F1}"/>
              </a:ext>
            </a:extLst>
          </p:cNvPr>
          <p:cNvSpPr/>
          <p:nvPr/>
        </p:nvSpPr>
        <p:spPr>
          <a:xfrm>
            <a:off x="2392680" y="3483454"/>
            <a:ext cx="7457902" cy="4197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FC041563-91B8-5F43-8997-E093359F46AF}"/>
              </a:ext>
            </a:extLst>
          </p:cNvPr>
          <p:cNvSpPr/>
          <p:nvPr/>
        </p:nvSpPr>
        <p:spPr>
          <a:xfrm>
            <a:off x="2325108" y="1953472"/>
            <a:ext cx="7457902" cy="4197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3B368CE6-318F-E24E-87BE-65B5082AB591}"/>
              </a:ext>
            </a:extLst>
          </p:cNvPr>
          <p:cNvSpPr/>
          <p:nvPr/>
        </p:nvSpPr>
        <p:spPr>
          <a:xfrm>
            <a:off x="2325108" y="1535356"/>
            <a:ext cx="7457902" cy="4197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511B9492-284D-EC40-974A-CA52BD128E31}"/>
              </a:ext>
            </a:extLst>
          </p:cNvPr>
          <p:cNvSpPr/>
          <p:nvPr/>
        </p:nvSpPr>
        <p:spPr>
          <a:xfrm>
            <a:off x="2325108" y="1150316"/>
            <a:ext cx="7457902" cy="4197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0C11700-D22F-1140-B43F-0CC888ABB4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B120302-E694-C149-8EF4-5B442B548FD2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B92324A-A460-0043-8369-DB6C9903594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DA54F5-2FB5-2647-B467-78481586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25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隨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機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森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林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080125" y="5597094"/>
            <a:ext cx="758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上面為相關性分析，下面為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importance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挑選出來的變數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D4745F8-956B-0741-B2E0-27C7FBD679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5B2C36-06F6-A749-9922-BFFC218C19E2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6729B10-23B1-DC44-AA13-BB6AB4BDE69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CA588A-13C5-C549-BCF2-86DAEB3A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26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4A2C5D-38D4-A347-80A3-3E202972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2" y="1659174"/>
            <a:ext cx="10344150" cy="20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23604" y="2139075"/>
            <a:ext cx="666708" cy="310854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X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G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B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O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O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S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</a:t>
            </a: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126482" y="5384278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接著做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XGboost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，將資料拆為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70%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訓練集，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30%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測試集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其中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70%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訓練集拆分為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70%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真訓練集，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30%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真驗證集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D4745F8-956B-0741-B2E0-27C7FBD679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5B2C36-06F6-A749-9922-BFFC218C19E2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6729B10-23B1-DC44-AA13-BB6AB4BDE69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CA588A-13C5-C549-BCF2-86DAEB3A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27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23604" y="2139075"/>
            <a:ext cx="666708" cy="310854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X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G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B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O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O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S</a:t>
            </a:r>
          </a:p>
          <a:p>
            <a:pPr algn="ctr"/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</a:t>
            </a: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4067132" y="4989244"/>
            <a:ext cx="46634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接著利用得到的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nrounds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進行建模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得到的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training 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131.3754</a:t>
            </a: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Validation 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493.9305</a:t>
            </a: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Testing 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216.3893</a:t>
            </a:r>
          </a:p>
          <a:p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D4745F8-956B-0741-B2E0-27C7FBD679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5B2C36-06F6-A749-9922-BFFC218C19E2}"/>
              </a:ext>
            </a:extLst>
          </p:cNvPr>
          <p:cNvSpPr txBox="1"/>
          <p:nvPr/>
        </p:nvSpPr>
        <p:spPr>
          <a:xfrm>
            <a:off x="10335491" y="606715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endParaRPr kumimoji="1"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6729B10-23B1-DC44-AA13-BB6AB4BDE69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CA588A-13C5-C549-BCF2-86DAEB3A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28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C79BDE-EA9C-8044-B96B-BC5A0204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76" y="542770"/>
            <a:ext cx="58674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9.png">
            <a:extLst>
              <a:ext uri="{FF2B5EF4-FFF2-40B4-BE49-F238E27FC236}">
                <a16:creationId xmlns:a16="http://schemas.microsoft.com/office/drawing/2014/main" id="{9D19BEBA-1E33-5F4F-925C-5E80B09BA3D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53639" y="-117739"/>
            <a:ext cx="7213753" cy="4144297"/>
          </a:xfrm>
          <a:prstGeom prst="rect">
            <a:avLst/>
          </a:prstGeom>
          <a:ln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性迴歸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4144183" y="5437683"/>
            <a:ext cx="5134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先利用相關性分析挑選出變數進行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Train data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43.31301</a:t>
            </a: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Test data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38.84577</a:t>
            </a: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01EFF4-B391-3E47-B988-9B68CEBC5AB3}"/>
              </a:ext>
            </a:extLst>
          </p:cNvPr>
          <p:cNvSpPr txBox="1"/>
          <p:nvPr/>
        </p:nvSpPr>
        <p:spPr>
          <a:xfrm>
            <a:off x="10225210" y="762968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err="1">
                <a:solidFill>
                  <a:schemeClr val="accent1">
                    <a:lumMod val="75000"/>
                  </a:schemeClr>
                </a:solidFill>
              </a:rPr>
              <a:t>Likes_ratio</a:t>
            </a:r>
            <a:endParaRPr kumimoji="1"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68D8BCF-E3EA-114C-AE39-269A1EDDC6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C5EFEE2-9DF9-EE4D-90B2-1262A236B6C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18" name="圓角矩形 17">
            <a:extLst>
              <a:ext uri="{FF2B5EF4-FFF2-40B4-BE49-F238E27FC236}">
                <a16:creationId xmlns:a16="http://schemas.microsoft.com/office/drawing/2014/main" id="{DB1F90DB-A044-A740-98EC-61209909D354}"/>
              </a:ext>
            </a:extLst>
          </p:cNvPr>
          <p:cNvSpPr/>
          <p:nvPr/>
        </p:nvSpPr>
        <p:spPr>
          <a:xfrm>
            <a:off x="1436794" y="762968"/>
            <a:ext cx="8744992" cy="2869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73DEE4B0-2895-4D40-9E8C-808D8459B7E3}"/>
              </a:ext>
            </a:extLst>
          </p:cNvPr>
          <p:cNvSpPr/>
          <p:nvPr/>
        </p:nvSpPr>
        <p:spPr>
          <a:xfrm>
            <a:off x="1393369" y="1030443"/>
            <a:ext cx="8744992" cy="2869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35D472-C284-5841-86B6-4439744D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29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同側角落矩形 9">
            <a:extLst>
              <a:ext uri="{FF2B5EF4-FFF2-40B4-BE49-F238E27FC236}">
                <a16:creationId xmlns:a16="http://schemas.microsoft.com/office/drawing/2014/main" id="{61E87CDE-B1EC-F14D-8E69-215DA46FB77B}"/>
              </a:ext>
            </a:extLst>
          </p:cNvPr>
          <p:cNvSpPr/>
          <p:nvPr/>
        </p:nvSpPr>
        <p:spPr>
          <a:xfrm>
            <a:off x="1562679" y="4848364"/>
            <a:ext cx="9946138" cy="2009636"/>
          </a:xfrm>
          <a:prstGeom prst="snip2Same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5CA8E4-7CE8-D149-A8E3-A00874FBB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0" b="82682" l="9961" r="89844">
                        <a14:foregroundMark x1="50000" y1="4469" x2="50000" y2="4469"/>
                        <a14:foregroundMark x1="46094" y1="74581" x2="46094" y2="74581"/>
                        <a14:foregroundMark x1="54102" y1="80447" x2="54102" y2="80447"/>
                        <a14:foregroundMark x1="36133" y1="79888" x2="36133" y2="79888"/>
                        <a14:foregroundMark x1="32422" y1="71229" x2="32422" y2="71229"/>
                        <a14:foregroundMark x1="58008" y1="75419" x2="58008" y2="75419"/>
                        <a14:foregroundMark x1="59375" y1="77374" x2="59375" y2="77374"/>
                        <a14:foregroundMark x1="59961" y1="79609" x2="59961" y2="79609"/>
                        <a14:foregroundMark x1="57422" y1="70112" x2="57422" y2="70112"/>
                        <a14:foregroundMark x1="58008" y1="71788" x2="58008" y2="71788"/>
                        <a14:foregroundMark x1="58594" y1="72905" x2="58594" y2="72905"/>
                        <a14:foregroundMark x1="42188" y1="73464" x2="42188" y2="73464"/>
                        <a14:foregroundMark x1="43359" y1="71788" x2="43359" y2="71788"/>
                        <a14:foregroundMark x1="50781" y1="80726" x2="50781" y2="80726"/>
                        <a14:foregroundMark x1="52344" y1="81285" x2="52344" y2="81285"/>
                        <a14:foregroundMark x1="60938" y1="80168" x2="60938" y2="80168"/>
                        <a14:foregroundMark x1="58789" y1="72626" x2="58789" y2="72626"/>
                        <a14:foregroundMark x1="58008" y1="71229" x2="58008" y2="71229"/>
                        <a14:foregroundMark x1="58008" y1="70112" x2="58008" y2="70112"/>
                        <a14:foregroundMark x1="40039" y1="76536" x2="40039" y2="76536"/>
                        <a14:foregroundMark x1="41797" y1="75698" x2="41797" y2="75698"/>
                        <a14:foregroundMark x1="46680" y1="80726" x2="46680" y2="80726"/>
                        <a14:foregroundMark x1="39648" y1="80168" x2="39648" y2="80168"/>
                        <a14:foregroundMark x1="33398" y1="77095" x2="33398" y2="77095"/>
                        <a14:foregroundMark x1="30273" y1="79609" x2="30273" y2="79609"/>
                        <a14:foregroundMark x1="28711" y1="78212" x2="28711" y2="78212"/>
                        <a14:foregroundMark x1="27539" y1="80726" x2="27539" y2="80726"/>
                        <a14:foregroundMark x1="31641" y1="81285" x2="31641" y2="81285"/>
                        <a14:foregroundMark x1="47266" y1="79050" x2="47266" y2="79050"/>
                        <a14:foregroundMark x1="47852" y1="81285" x2="47852" y2="81285"/>
                        <a14:foregroundMark x1="48438" y1="81844" x2="48438" y2="81844"/>
                        <a14:foregroundMark x1="37500" y1="81844" x2="37500" y2="81844"/>
                        <a14:foregroundMark x1="29688" y1="81564" x2="29688" y2="81564"/>
                        <a14:foregroundMark x1="26172" y1="82402" x2="26172" y2="82402"/>
                        <a14:foregroundMark x1="67578" y1="26816" x2="67578" y2="26816"/>
                        <a14:foregroundMark x1="67773" y1="28492" x2="67773" y2="28492"/>
                        <a14:foregroundMark x1="67578" y1="34358" x2="67578" y2="34358"/>
                        <a14:foregroundMark x1="67578" y1="32123" x2="67578" y2="32123"/>
                        <a14:foregroundMark x1="61328" y1="81285" x2="61328" y2="81285"/>
                        <a14:foregroundMark x1="61523" y1="82682" x2="61523" y2="82682"/>
                      </a14:backgroundRemoval>
                    </a14:imgEffect>
                  </a14:imgLayer>
                </a14:imgProps>
              </a:ext>
            </a:extLst>
          </a:blip>
          <a:srcRect l="21387" r="24659" b="17780"/>
          <a:stretch/>
        </p:blipFill>
        <p:spPr>
          <a:xfrm>
            <a:off x="1562679" y="4567622"/>
            <a:ext cx="2149523" cy="2290378"/>
          </a:xfrm>
          <a:prstGeom prst="rect">
            <a:avLst/>
          </a:prstGeom>
        </p:spPr>
      </p:pic>
      <p:sp>
        <p:nvSpPr>
          <p:cNvPr id="7" name="＞形箭號 6">
            <a:extLst>
              <a:ext uri="{FF2B5EF4-FFF2-40B4-BE49-F238E27FC236}">
                <a16:creationId xmlns:a16="http://schemas.microsoft.com/office/drawing/2014/main" id="{BC73F7AD-78A7-5540-A14A-C51CDC23E37F}"/>
              </a:ext>
            </a:extLst>
          </p:cNvPr>
          <p:cNvSpPr/>
          <p:nvPr/>
        </p:nvSpPr>
        <p:spPr>
          <a:xfrm>
            <a:off x="10236820" y="6303357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A4ECE9-5AA1-8D4B-9226-1665F6C434A9}"/>
              </a:ext>
            </a:extLst>
          </p:cNvPr>
          <p:cNvSpPr txBox="1"/>
          <p:nvPr/>
        </p:nvSpPr>
        <p:spPr>
          <a:xfrm>
            <a:off x="2401997" y="5286830"/>
            <a:ext cx="826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任務的目標就是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1.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調查何種影片受歡迎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2.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調查影片收入的高低</a:t>
            </a:r>
            <a:endParaRPr kumimoji="1"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F7161A9-859E-FB48-9FBA-B689E1D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2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性迴歸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916524" y="5702463"/>
            <a:ext cx="611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再根據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p-value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值挑選變數，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43.41737</a:t>
            </a: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2003297-1406-4244-8BC8-B00D3F04D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A6689D-C78D-DD46-8956-41E3C4A265E8}"/>
              </a:ext>
            </a:extLst>
          </p:cNvPr>
          <p:cNvSpPr txBox="1"/>
          <p:nvPr/>
        </p:nvSpPr>
        <p:spPr>
          <a:xfrm>
            <a:off x="10225210" y="762968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err="1">
                <a:solidFill>
                  <a:schemeClr val="accent1">
                    <a:lumMod val="75000"/>
                  </a:schemeClr>
                </a:solidFill>
              </a:rPr>
              <a:t>Likes_ratio</a:t>
            </a:r>
            <a:endParaRPr kumimoji="1"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43A40EC-02DB-E147-8B98-726AF6B073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394245-2CAF-B94E-B967-26AE901E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t>30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152E7A-07A9-0241-A7B2-12AB8437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0" y="2580946"/>
            <a:ext cx="10144642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86583" y="2308423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線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性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迴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歸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1" name="image12.png">
            <a:extLst>
              <a:ext uri="{FF2B5EF4-FFF2-40B4-BE49-F238E27FC236}">
                <a16:creationId xmlns:a16="http://schemas.microsoft.com/office/drawing/2014/main" id="{29E04D86-4DEC-B24C-A041-D077EF323DC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805755" y="136525"/>
            <a:ext cx="7797452" cy="4080079"/>
          </a:xfrm>
          <a:prstGeom prst="rect">
            <a:avLst/>
          </a:prstGeom>
          <a:ln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0F0BC6-6E42-3E46-A52D-2006D16460D2}"/>
              </a:ext>
            </a:extLst>
          </p:cNvPr>
          <p:cNvSpPr txBox="1"/>
          <p:nvPr/>
        </p:nvSpPr>
        <p:spPr>
          <a:xfrm>
            <a:off x="10225210" y="762968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err="1">
                <a:solidFill>
                  <a:schemeClr val="accent1">
                    <a:lumMod val="75000"/>
                  </a:schemeClr>
                </a:solidFill>
              </a:rPr>
              <a:t>Likes_ratio</a:t>
            </a:r>
            <a:endParaRPr kumimoji="1"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41697AE-279C-414B-BAAF-B6653268C2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14" name="剪去同側角落矩形 13">
            <a:extLst>
              <a:ext uri="{FF2B5EF4-FFF2-40B4-BE49-F238E27FC236}">
                <a16:creationId xmlns:a16="http://schemas.microsoft.com/office/drawing/2014/main" id="{04D08108-9841-C747-8193-69110AB86A7D}"/>
              </a:ext>
            </a:extLst>
          </p:cNvPr>
          <p:cNvSpPr/>
          <p:nvPr/>
        </p:nvSpPr>
        <p:spPr>
          <a:xfrm>
            <a:off x="522588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585D14-B6BD-AF46-A974-2E52033F6D70}"/>
              </a:ext>
            </a:extLst>
          </p:cNvPr>
          <p:cNvSpPr txBox="1"/>
          <p:nvPr/>
        </p:nvSpPr>
        <p:spPr>
          <a:xfrm>
            <a:off x="3271633" y="5496178"/>
            <a:ext cx="632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再進行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increased node purity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了解變數貢獻度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經過變數挑選後進行</a:t>
            </a:r>
            <a:r>
              <a:rPr kumimoji="1" lang="en-US" altLang="zh-TW" sz="2400" dirty="0" err="1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lm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Mae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降為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42.20999</a:t>
            </a:r>
          </a:p>
        </p:txBody>
      </p:sp>
      <p:sp>
        <p:nvSpPr>
          <p:cNvPr id="19" name="＞形箭號 18">
            <a:extLst>
              <a:ext uri="{FF2B5EF4-FFF2-40B4-BE49-F238E27FC236}">
                <a16:creationId xmlns:a16="http://schemas.microsoft.com/office/drawing/2014/main" id="{9144189B-352F-634E-8071-0D9B5D7FFE45}"/>
              </a:ext>
            </a:extLst>
          </p:cNvPr>
          <p:cNvSpPr/>
          <p:nvPr/>
        </p:nvSpPr>
        <p:spPr>
          <a:xfrm>
            <a:off x="9650246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659AC88-39B2-6E4A-BE08-539C0E0D32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296017" y="4498706"/>
            <a:ext cx="3193600" cy="2359294"/>
          </a:xfrm>
          <a:prstGeom prst="rect">
            <a:avLst/>
          </a:prstGeom>
        </p:spPr>
      </p:pic>
      <p:sp>
        <p:nvSpPr>
          <p:cNvPr id="21" name="投影片編號版面配置區 2">
            <a:extLst>
              <a:ext uri="{FF2B5EF4-FFF2-40B4-BE49-F238E27FC236}">
                <a16:creationId xmlns:a16="http://schemas.microsoft.com/office/drawing/2014/main" id="{55641F7F-1E09-A144-BFF8-DD5CA1A78334}"/>
              </a:ext>
            </a:extLst>
          </p:cNvPr>
          <p:cNvSpPr txBox="1">
            <a:spLocks/>
          </p:cNvSpPr>
          <p:nvPr/>
        </p:nvSpPr>
        <p:spPr>
          <a:xfrm>
            <a:off x="841026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pPr/>
              <a:t>31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86583" y="2308423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隨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機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森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1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林</a:t>
            </a:r>
            <a:endParaRPr lang="en-US" altLang="zh-TW" sz="4400" b="1" dirty="0">
              <a:solidFill>
                <a:schemeClr val="accent1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0F0BC6-6E42-3E46-A52D-2006D16460D2}"/>
              </a:ext>
            </a:extLst>
          </p:cNvPr>
          <p:cNvSpPr txBox="1"/>
          <p:nvPr/>
        </p:nvSpPr>
        <p:spPr>
          <a:xfrm>
            <a:off x="10225210" y="762968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err="1">
                <a:solidFill>
                  <a:schemeClr val="accent1">
                    <a:lumMod val="75000"/>
                  </a:schemeClr>
                </a:solidFill>
              </a:rPr>
              <a:t>Likes_ratio</a:t>
            </a:r>
            <a:endParaRPr kumimoji="1"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41697AE-279C-414B-BAAF-B6653268C2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6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847" y="-93801"/>
            <a:ext cx="1880153" cy="2048211"/>
          </a:xfrm>
          <a:prstGeom prst="rect">
            <a:avLst/>
          </a:prstGeom>
          <a:noFill/>
        </p:spPr>
      </p:pic>
      <p:sp>
        <p:nvSpPr>
          <p:cNvPr id="14" name="剪去同側角落矩形 13">
            <a:extLst>
              <a:ext uri="{FF2B5EF4-FFF2-40B4-BE49-F238E27FC236}">
                <a16:creationId xmlns:a16="http://schemas.microsoft.com/office/drawing/2014/main" id="{04D08108-9841-C747-8193-69110AB86A7D}"/>
              </a:ext>
            </a:extLst>
          </p:cNvPr>
          <p:cNvSpPr/>
          <p:nvPr/>
        </p:nvSpPr>
        <p:spPr>
          <a:xfrm>
            <a:off x="522588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585D14-B6BD-AF46-A974-2E52033F6D70}"/>
              </a:ext>
            </a:extLst>
          </p:cNvPr>
          <p:cNvSpPr txBox="1"/>
          <p:nvPr/>
        </p:nvSpPr>
        <p:spPr>
          <a:xfrm>
            <a:off x="3883437" y="5525353"/>
            <a:ext cx="4818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上面為相關性分析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下面為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importance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挑選出來的變數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9" name="＞形箭號 18">
            <a:extLst>
              <a:ext uri="{FF2B5EF4-FFF2-40B4-BE49-F238E27FC236}">
                <a16:creationId xmlns:a16="http://schemas.microsoft.com/office/drawing/2014/main" id="{9144189B-352F-634E-8071-0D9B5D7FFE45}"/>
              </a:ext>
            </a:extLst>
          </p:cNvPr>
          <p:cNvSpPr/>
          <p:nvPr/>
        </p:nvSpPr>
        <p:spPr>
          <a:xfrm>
            <a:off x="9650246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659AC88-39B2-6E4A-BE08-539C0E0D32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296017" y="4498706"/>
            <a:ext cx="3193600" cy="2359294"/>
          </a:xfrm>
          <a:prstGeom prst="rect">
            <a:avLst/>
          </a:prstGeom>
        </p:spPr>
      </p:pic>
      <p:sp>
        <p:nvSpPr>
          <p:cNvPr id="21" name="投影片編號版面配置區 2">
            <a:extLst>
              <a:ext uri="{FF2B5EF4-FFF2-40B4-BE49-F238E27FC236}">
                <a16:creationId xmlns:a16="http://schemas.microsoft.com/office/drawing/2014/main" id="{55641F7F-1E09-A144-BFF8-DD5CA1A78334}"/>
              </a:ext>
            </a:extLst>
          </p:cNvPr>
          <p:cNvSpPr txBox="1">
            <a:spLocks/>
          </p:cNvSpPr>
          <p:nvPr/>
        </p:nvSpPr>
        <p:spPr>
          <a:xfrm>
            <a:off x="841026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615ABC-1904-0C40-9B14-E102DA2CABEA}" type="slidenum">
              <a:rPr kumimoji="1" lang="zh-TW" altLang="en-US" sz="1600" b="1" smtClean="0">
                <a:solidFill>
                  <a:schemeClr val="bg1"/>
                </a:solidFill>
              </a:rPr>
              <a:pPr/>
              <a:t>32</a:t>
            </a:fld>
            <a:endParaRPr kumimoji="1"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6" name="image15.png">
            <a:extLst>
              <a:ext uri="{FF2B5EF4-FFF2-40B4-BE49-F238E27FC236}">
                <a16:creationId xmlns:a16="http://schemas.microsoft.com/office/drawing/2014/main" id="{91853F5A-16C1-3049-BAAB-4A3F38F77B9B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1908616" y="1901964"/>
            <a:ext cx="7656205" cy="21270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365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B81736-21F4-0D47-853E-D316011E5DDD}"/>
              </a:ext>
            </a:extLst>
          </p:cNvPr>
          <p:cNvSpPr txBox="1"/>
          <p:nvPr/>
        </p:nvSpPr>
        <p:spPr>
          <a:xfrm>
            <a:off x="3497580" y="3136612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latin typeface="Weibei SC" panose="03000800000000000000" pitchFamily="66" charset="-128"/>
                <a:ea typeface="Weibei SC" panose="03000800000000000000" pitchFamily="66" charset="-128"/>
              </a:rPr>
              <a:t>等等，以為這樣就結束了嗎？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507FBB-636F-8240-BD50-CB154D0A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9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B81736-21F4-0D47-853E-D316011E5DDD}"/>
              </a:ext>
            </a:extLst>
          </p:cNvPr>
          <p:cNvSpPr txBox="1"/>
          <p:nvPr/>
        </p:nvSpPr>
        <p:spPr>
          <a:xfrm>
            <a:off x="2926080" y="313661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latin typeface="Weibei SC" panose="03000800000000000000" pitchFamily="66" charset="-128"/>
                <a:ea typeface="Weibei SC" panose="03000800000000000000" pitchFamily="66" charset="-128"/>
              </a:rPr>
              <a:t>想完成任務的話，先通過我這一關吧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E02394-CE1E-1C49-9C02-14CEAD11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938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57" y="3762103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561" r="10060" b="24907"/>
          <a:stretch/>
        </p:blipFill>
        <p:spPr>
          <a:xfrm>
            <a:off x="9338627" y="5357933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9781454" y="1120676"/>
            <a:ext cx="492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上弦之三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zh-TW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︱</a:t>
            </a:r>
            <a:endParaRPr kumimoji="1" lang="zh-TW" altLang="en-US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BA3B50-04D8-AE46-B05C-383DB091F0ED}"/>
              </a:ext>
            </a:extLst>
          </p:cNvPr>
          <p:cNvSpPr txBox="1"/>
          <p:nvPr/>
        </p:nvSpPr>
        <p:spPr>
          <a:xfrm>
            <a:off x="10273897" y="439373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最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終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章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A325D7-FE75-B649-8736-A622BDC51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660" y="0"/>
            <a:ext cx="51435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BA06178-65F6-8245-B103-B382917B6F69}"/>
              </a:ext>
            </a:extLst>
          </p:cNvPr>
          <p:cNvSpPr txBox="1"/>
          <p:nvPr/>
        </p:nvSpPr>
        <p:spPr>
          <a:xfrm>
            <a:off x="9289011" y="2180476"/>
            <a:ext cx="492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藝窩座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F2A723-F692-3F41-939B-3EA9AD40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80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4144183" y="5068352"/>
            <a:ext cx="5179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是上弦之三藝窩座噎！！！！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他要我們分析他那沒有破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1000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訂閱、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觀看時數不足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4000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小時的頻道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炭治郎現在該怎麼辦？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07F4E1-DDBE-6146-94A9-ECD4834EB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" b="96500" l="10000" r="90000">
                        <a14:foregroundMark x1="44912" y1="5750" x2="44912" y2="5750"/>
                        <a14:foregroundMark x1="38070" y1="96500" x2="38070" y2="96500"/>
                        <a14:foregroundMark x1="48772" y1="96000" x2="48772" y2="96000"/>
                        <a14:foregroundMark x1="59298" y1="95250" x2="59298" y2="95250"/>
                        <a14:foregroundMark x1="48246" y1="91250" x2="48246" y2="91250"/>
                        <a14:foregroundMark x1="47368" y1="59000" x2="47368" y2="59000"/>
                        <a14:foregroundMark x1="44211" y1="58000" x2="44211" y2="58000"/>
                        <a14:foregroundMark x1="50526" y1="71000" x2="50526" y2="71000"/>
                        <a14:foregroundMark x1="51228" y1="70500" x2="51228" y2="70500"/>
                        <a14:foregroundMark x1="51754" y1="1500" x2="51754" y2="1500"/>
                      </a14:backgroundRemoval>
                    </a14:imgEffect>
                  </a14:imgLayer>
                </a14:imgProps>
              </a:ext>
            </a:extLst>
          </a:blip>
          <a:srcRect l="19710" r="21801"/>
          <a:stretch/>
        </p:blipFill>
        <p:spPr>
          <a:xfrm>
            <a:off x="965556" y="4480503"/>
            <a:ext cx="1979246" cy="237749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DBA70E-87CC-4D4C-8EFA-F2EA5E56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變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數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挑選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2" name="剪去同側角落矩形 11">
            <a:extLst>
              <a:ext uri="{FF2B5EF4-FFF2-40B4-BE49-F238E27FC236}">
                <a16:creationId xmlns:a16="http://schemas.microsoft.com/office/drawing/2014/main" id="{C9916AA8-6C5D-2545-8D4B-A9B001715AC9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A45EA2-D432-8447-B7FA-4E5007B8D039}"/>
              </a:ext>
            </a:extLst>
          </p:cNvPr>
          <p:cNvSpPr txBox="1"/>
          <p:nvPr/>
        </p:nvSpPr>
        <p:spPr>
          <a:xfrm>
            <a:off x="2671213" y="5233514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別擔心，利用台灣熱門影片中的「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Education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」類別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找出影響該類別受歡迎及觀看量的變數供藝窩座參考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並且針對該方向進行改善就好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＞形箭號 13">
            <a:extLst>
              <a:ext uri="{FF2B5EF4-FFF2-40B4-BE49-F238E27FC236}">
                <a16:creationId xmlns:a16="http://schemas.microsoft.com/office/drawing/2014/main" id="{D6A97E48-2625-8C41-A253-E287FE2898A1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1D646A-75E0-9B4D-84CB-C6A06C3659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5600" l="9895" r="89880">
                        <a14:foregroundMark x1="54048" y1="83600" x2="54048" y2="83600"/>
                        <a14:foregroundMark x1="59895" y1="86800" x2="59895" y2="86800"/>
                        <a14:foregroundMark x1="61919" y1="89600" x2="61919" y2="89600"/>
                        <a14:foregroundMark x1="41004" y1="95600" x2="41004" y2="95600"/>
                        <a14:foregroundMark x1="35382" y1="92400" x2="35382" y2="92400"/>
                        <a14:foregroundMark x1="50675" y1="6800" x2="50675" y2="6800"/>
                      </a14:backgroundRemoval>
                    </a14:imgEffect>
                  </a14:imgLayer>
                </a14:imgProps>
              </a:ext>
            </a:extLst>
          </a:blip>
          <a:srcRect l="21410" r="17825"/>
          <a:stretch/>
        </p:blipFill>
        <p:spPr>
          <a:xfrm>
            <a:off x="722923" y="4370885"/>
            <a:ext cx="2619017" cy="24231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400781-57EF-944B-8A64-142DF1A5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9" name="image7.png">
            <a:extLst>
              <a:ext uri="{FF2B5EF4-FFF2-40B4-BE49-F238E27FC236}">
                <a16:creationId xmlns:a16="http://schemas.microsoft.com/office/drawing/2014/main" id="{1184B4E8-0632-8B41-8F97-7D6E67AE661C}"/>
              </a:ext>
            </a:extLst>
          </p:cNvPr>
          <p:cNvPicPr/>
          <p:nvPr/>
        </p:nvPicPr>
        <p:blipFill rotWithShape="1">
          <a:blip r:embed="rId8"/>
          <a:srcRect l="23479" r="11360"/>
          <a:stretch/>
        </p:blipFill>
        <p:spPr>
          <a:xfrm>
            <a:off x="3294835" y="480105"/>
            <a:ext cx="5530646" cy="40140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412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33121" y="2794775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89409" y="2515622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影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片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時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長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2" name="剪去同側角落矩形 11">
            <a:extLst>
              <a:ext uri="{FF2B5EF4-FFF2-40B4-BE49-F238E27FC236}">
                <a16:creationId xmlns:a16="http://schemas.microsoft.com/office/drawing/2014/main" id="{C9916AA8-6C5D-2545-8D4B-A9B001715AC9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A45EA2-D432-8447-B7FA-4E5007B8D039}"/>
              </a:ext>
            </a:extLst>
          </p:cNvPr>
          <p:cNvSpPr txBox="1"/>
          <p:nvPr/>
        </p:nvSpPr>
        <p:spPr>
          <a:xfrm>
            <a:off x="3711505" y="4933326"/>
            <a:ext cx="5769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影片時長與觀看量呈高度負相關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將教育類熱門影片時長進行平均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取平均前去除離群值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得出時間為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800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秒左右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建議：藝窩座將影片時長控制在</a:t>
            </a:r>
            <a:r>
              <a:rPr kumimoji="1" lang="en-US" altLang="zh-TW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13</a:t>
            </a:r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分鐘內</a:t>
            </a:r>
            <a:endParaRPr kumimoji="1" lang="en-US" altLang="zh-TW" sz="2400" b="1" dirty="0">
              <a:solidFill>
                <a:srgbClr val="C00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＞形箭號 13">
            <a:extLst>
              <a:ext uri="{FF2B5EF4-FFF2-40B4-BE49-F238E27FC236}">
                <a16:creationId xmlns:a16="http://schemas.microsoft.com/office/drawing/2014/main" id="{D6A97E48-2625-8C41-A253-E287FE2898A1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1D646A-75E0-9B4D-84CB-C6A06C3659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5600" l="9895" r="89880">
                        <a14:foregroundMark x1="54048" y1="83600" x2="54048" y2="83600"/>
                        <a14:foregroundMark x1="59895" y1="86800" x2="59895" y2="86800"/>
                        <a14:foregroundMark x1="61919" y1="89600" x2="61919" y2="89600"/>
                        <a14:foregroundMark x1="41004" y1="95600" x2="41004" y2="95600"/>
                        <a14:foregroundMark x1="35382" y1="92400" x2="35382" y2="92400"/>
                        <a14:foregroundMark x1="50675" y1="6800" x2="50675" y2="6800"/>
                      </a14:backgroundRemoval>
                    </a14:imgEffect>
                  </a14:imgLayer>
                </a14:imgProps>
              </a:ext>
            </a:extLst>
          </a:blip>
          <a:srcRect l="21410" r="17825"/>
          <a:stretch/>
        </p:blipFill>
        <p:spPr>
          <a:xfrm>
            <a:off x="722923" y="4370885"/>
            <a:ext cx="2619017" cy="24231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AC0CA6-86BF-2349-BC44-3B9EEBC5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38</a:t>
            </a:fld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E5C4A-9AD8-514D-A7EC-F809039C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3" y="458697"/>
            <a:ext cx="5358130" cy="39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14A7B3-1B34-E84F-B8C4-D785BF6F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08" y="832500"/>
            <a:ext cx="4722560" cy="347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33121" y="2794775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89409" y="2515622"/>
            <a:ext cx="666708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文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字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雲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2" name="剪去同側角落矩形 11">
            <a:extLst>
              <a:ext uri="{FF2B5EF4-FFF2-40B4-BE49-F238E27FC236}">
                <a16:creationId xmlns:a16="http://schemas.microsoft.com/office/drawing/2014/main" id="{C9916AA8-6C5D-2545-8D4B-A9B001715AC9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A45EA2-D432-8447-B7FA-4E5007B8D039}"/>
              </a:ext>
            </a:extLst>
          </p:cNvPr>
          <p:cNvSpPr txBox="1"/>
          <p:nvPr/>
        </p:nvSpPr>
        <p:spPr>
          <a:xfrm>
            <a:off x="2586990" y="5121340"/>
            <a:ext cx="80185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像這個就是台灣</a:t>
            </a:r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Education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類別熱門影片標籤的文字雲分析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發現標籤中皆包含該教育影片內容的主軸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建議：將影片加上Ｒ語言或Ｒ的</a:t>
            </a:r>
            <a:r>
              <a:rPr kumimoji="1" lang="en-US" altLang="zh-TW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tag</a:t>
            </a:r>
          </a:p>
          <a:p>
            <a:pPr algn="ctr"/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或是</a:t>
            </a:r>
            <a:r>
              <a:rPr kumimoji="1" lang="en-US" altLang="zh-TW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youtuber</a:t>
            </a:r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的名字直接用本名：藝窩座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＞形箭號 13">
            <a:extLst>
              <a:ext uri="{FF2B5EF4-FFF2-40B4-BE49-F238E27FC236}">
                <a16:creationId xmlns:a16="http://schemas.microsoft.com/office/drawing/2014/main" id="{D6A97E48-2625-8C41-A253-E287FE2898A1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1D646A-75E0-9B4D-84CB-C6A06C3659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5600" l="9895" r="89880">
                        <a14:foregroundMark x1="54048" y1="83600" x2="54048" y2="83600"/>
                        <a14:foregroundMark x1="59895" y1="86800" x2="59895" y2="86800"/>
                        <a14:foregroundMark x1="61919" y1="89600" x2="61919" y2="89600"/>
                        <a14:foregroundMark x1="41004" y1="95600" x2="41004" y2="95600"/>
                        <a14:foregroundMark x1="35382" y1="92400" x2="35382" y2="92400"/>
                        <a14:foregroundMark x1="50675" y1="6800" x2="50675" y2="6800"/>
                      </a14:backgroundRemoval>
                    </a14:imgEffect>
                  </a14:imgLayer>
                </a14:imgProps>
              </a:ext>
            </a:extLst>
          </a:blip>
          <a:srcRect l="21410" r="17825"/>
          <a:stretch/>
        </p:blipFill>
        <p:spPr>
          <a:xfrm>
            <a:off x="722923" y="4370885"/>
            <a:ext cx="2619017" cy="2423160"/>
          </a:xfrm>
          <a:prstGeom prst="rect">
            <a:avLst/>
          </a:prstGeom>
        </p:spPr>
      </p:pic>
      <p:pic>
        <p:nvPicPr>
          <p:cNvPr id="9" name="image4.png">
            <a:extLst>
              <a:ext uri="{FF2B5EF4-FFF2-40B4-BE49-F238E27FC236}">
                <a16:creationId xmlns:a16="http://schemas.microsoft.com/office/drawing/2014/main" id="{1DF4A957-2321-9D4A-B748-E556E3AC921F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2405442" y="767164"/>
            <a:ext cx="7381115" cy="3496917"/>
          </a:xfrm>
          <a:prstGeom prst="rect">
            <a:avLst/>
          </a:prstGeom>
          <a:ln/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AC0CA6-86BF-2349-BC44-3B9EEBC5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同側角落矩形 9">
            <a:extLst>
              <a:ext uri="{FF2B5EF4-FFF2-40B4-BE49-F238E27FC236}">
                <a16:creationId xmlns:a16="http://schemas.microsoft.com/office/drawing/2014/main" id="{61E87CDE-B1EC-F14D-8E69-215DA46FB77B}"/>
              </a:ext>
            </a:extLst>
          </p:cNvPr>
          <p:cNvSpPr/>
          <p:nvPr/>
        </p:nvSpPr>
        <p:spPr>
          <a:xfrm>
            <a:off x="1562679" y="4848364"/>
            <a:ext cx="9946138" cy="2009636"/>
          </a:xfrm>
          <a:prstGeom prst="snip2Same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5CA8E4-7CE8-D149-A8E3-A00874FBB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0" b="82682" l="9961" r="89844">
                        <a14:foregroundMark x1="50000" y1="4469" x2="50000" y2="4469"/>
                        <a14:foregroundMark x1="46094" y1="74581" x2="46094" y2="74581"/>
                        <a14:foregroundMark x1="54102" y1="80447" x2="54102" y2="80447"/>
                        <a14:foregroundMark x1="36133" y1="79888" x2="36133" y2="79888"/>
                        <a14:foregroundMark x1="32422" y1="71229" x2="32422" y2="71229"/>
                        <a14:foregroundMark x1="58008" y1="75419" x2="58008" y2="75419"/>
                        <a14:foregroundMark x1="59375" y1="77374" x2="59375" y2="77374"/>
                        <a14:foregroundMark x1="59961" y1="79609" x2="59961" y2="79609"/>
                        <a14:foregroundMark x1="57422" y1="70112" x2="57422" y2="70112"/>
                        <a14:foregroundMark x1="58008" y1="71788" x2="58008" y2="71788"/>
                        <a14:foregroundMark x1="58594" y1="72905" x2="58594" y2="72905"/>
                        <a14:foregroundMark x1="42188" y1="73464" x2="42188" y2="73464"/>
                        <a14:foregroundMark x1="43359" y1="71788" x2="43359" y2="71788"/>
                        <a14:foregroundMark x1="50781" y1="80726" x2="50781" y2="80726"/>
                        <a14:foregroundMark x1="52344" y1="81285" x2="52344" y2="81285"/>
                        <a14:foregroundMark x1="60938" y1="80168" x2="60938" y2="80168"/>
                        <a14:foregroundMark x1="58789" y1="72626" x2="58789" y2="72626"/>
                        <a14:foregroundMark x1="58008" y1="71229" x2="58008" y2="71229"/>
                        <a14:foregroundMark x1="58008" y1="70112" x2="58008" y2="70112"/>
                        <a14:foregroundMark x1="40039" y1="76536" x2="40039" y2="76536"/>
                        <a14:foregroundMark x1="41797" y1="75698" x2="41797" y2="75698"/>
                        <a14:foregroundMark x1="46680" y1="80726" x2="46680" y2="80726"/>
                        <a14:foregroundMark x1="39648" y1="80168" x2="39648" y2="80168"/>
                        <a14:foregroundMark x1="33398" y1="77095" x2="33398" y2="77095"/>
                        <a14:foregroundMark x1="30273" y1="79609" x2="30273" y2="79609"/>
                        <a14:foregroundMark x1="28711" y1="78212" x2="28711" y2="78212"/>
                        <a14:foregroundMark x1="27539" y1="80726" x2="27539" y2="80726"/>
                        <a14:foregroundMark x1="31641" y1="81285" x2="31641" y2="81285"/>
                        <a14:foregroundMark x1="47266" y1="79050" x2="47266" y2="79050"/>
                        <a14:foregroundMark x1="47852" y1="81285" x2="47852" y2="81285"/>
                        <a14:foregroundMark x1="48438" y1="81844" x2="48438" y2="81844"/>
                        <a14:foregroundMark x1="37500" y1="81844" x2="37500" y2="81844"/>
                        <a14:foregroundMark x1="29688" y1="81564" x2="29688" y2="81564"/>
                        <a14:foregroundMark x1="26172" y1="82402" x2="26172" y2="82402"/>
                        <a14:foregroundMark x1="67578" y1="26816" x2="67578" y2="26816"/>
                        <a14:foregroundMark x1="67773" y1="28492" x2="67773" y2="28492"/>
                        <a14:foregroundMark x1="67578" y1="34358" x2="67578" y2="34358"/>
                        <a14:foregroundMark x1="67578" y1="32123" x2="67578" y2="32123"/>
                        <a14:foregroundMark x1="61328" y1="81285" x2="61328" y2="81285"/>
                        <a14:foregroundMark x1="61523" y1="82682" x2="61523" y2="82682"/>
                      </a14:backgroundRemoval>
                    </a14:imgEffect>
                  </a14:imgLayer>
                </a14:imgProps>
              </a:ext>
            </a:extLst>
          </a:blip>
          <a:srcRect l="21387" r="24659" b="17780"/>
          <a:stretch/>
        </p:blipFill>
        <p:spPr>
          <a:xfrm>
            <a:off x="1562679" y="4567622"/>
            <a:ext cx="2149523" cy="2290378"/>
          </a:xfrm>
          <a:prstGeom prst="rect">
            <a:avLst/>
          </a:prstGeom>
        </p:spPr>
      </p:pic>
      <p:sp>
        <p:nvSpPr>
          <p:cNvPr id="7" name="＞形箭號 6">
            <a:extLst>
              <a:ext uri="{FF2B5EF4-FFF2-40B4-BE49-F238E27FC236}">
                <a16:creationId xmlns:a16="http://schemas.microsoft.com/office/drawing/2014/main" id="{BC73F7AD-78A7-5540-A14A-C51CDC23E37F}"/>
              </a:ext>
            </a:extLst>
          </p:cNvPr>
          <p:cNvSpPr/>
          <p:nvPr/>
        </p:nvSpPr>
        <p:spPr>
          <a:xfrm>
            <a:off x="10236820" y="6303357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A4ECE9-5AA1-8D4B-9226-1665F6C434A9}"/>
              </a:ext>
            </a:extLst>
          </p:cNvPr>
          <p:cNvSpPr txBox="1"/>
          <p:nvPr/>
        </p:nvSpPr>
        <p:spPr>
          <a:xfrm>
            <a:off x="2637440" y="5530820"/>
            <a:ext cx="8267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我會給你們幾個提示去完成這個任務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以下是任務提示</a:t>
            </a:r>
            <a:endParaRPr kumimoji="1"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FEF7FC-1CCB-FB4B-96F8-E7C00B4F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7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907323" y="2292963"/>
            <a:ext cx="666708" cy="28007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影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片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縮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圖</a:t>
            </a:r>
            <a:endParaRPr lang="en-US" altLang="zh-TW" sz="4400" b="1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1" name="剪去同側角落矩形 10">
            <a:extLst>
              <a:ext uri="{FF2B5EF4-FFF2-40B4-BE49-F238E27FC236}">
                <a16:creationId xmlns:a16="http://schemas.microsoft.com/office/drawing/2014/main" id="{C208EF92-3A56-EB40-B00B-9204171E780A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CF2CF7-0D9E-C841-8520-D8FDD62E8209}"/>
              </a:ext>
            </a:extLst>
          </p:cNvPr>
          <p:cNvSpPr txBox="1"/>
          <p:nvPr/>
        </p:nvSpPr>
        <p:spPr>
          <a:xfrm>
            <a:off x="4022603" y="5151815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將教育類影片中點擊最高的縮圖取出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縮圖特徵皆包含人像、影片內容概述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b="1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建議：藝窩座請不吝展現帥氣的臉蛋</a:t>
            </a:r>
            <a:endParaRPr kumimoji="1" lang="en-US" altLang="zh-TW" sz="2400" b="1" dirty="0">
              <a:solidFill>
                <a:srgbClr val="C00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solidFill>
                  <a:srgbClr val="C0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並在縮圖中加入簡短聳動的影片主題</a:t>
            </a:r>
            <a:endParaRPr kumimoji="1" lang="en-US" altLang="zh-TW" sz="2400" dirty="0">
              <a:solidFill>
                <a:srgbClr val="C00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6" name="＞形箭號 15">
            <a:extLst>
              <a:ext uri="{FF2B5EF4-FFF2-40B4-BE49-F238E27FC236}">
                <a16:creationId xmlns:a16="http://schemas.microsoft.com/office/drawing/2014/main" id="{8B3A45A3-899C-7542-899E-76DBA9F2F7A7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5C285E9-95A2-8142-B903-6099E81C98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1" b="98009" l="10000" r="90000">
                        <a14:foregroundMark x1="48250" y1="92699" x2="48250" y2="92699"/>
                        <a14:foregroundMark x1="57625" y1="97788" x2="57625" y2="97788"/>
                        <a14:foregroundMark x1="24000" y1="98451" x2="24000" y2="98451"/>
                        <a14:foregroundMark x1="86375" y1="94248" x2="86375" y2="94248"/>
                        <a14:foregroundMark x1="60000" y1="7743" x2="60000" y2="7743"/>
                        <a14:foregroundMark x1="71875" y1="5973" x2="71875" y2="5973"/>
                        <a14:foregroundMark x1="50625" y1="1991" x2="50625" y2="1991"/>
                        <a14:foregroundMark x1="34500" y1="75442" x2="34500" y2="75442"/>
                        <a14:foregroundMark x1="35875" y1="93584" x2="35875" y2="93584"/>
                        <a14:foregroundMark x1="77250" y1="94027" x2="77250" y2="94027"/>
                        <a14:foregroundMark x1="78000" y1="94690" x2="78000" y2="94690"/>
                        <a14:foregroundMark x1="78375" y1="95354" x2="78375" y2="95354"/>
                        <a14:foregroundMark x1="32625" y1="95575" x2="32625" y2="95575"/>
                        <a14:foregroundMark x1="23250" y1="71239" x2="23250" y2="71239"/>
                        <a14:backgroundMark x1="37250" y1="97788" x2="37250" y2="97788"/>
                      </a14:backgroundRemoval>
                    </a14:imgEffect>
                  </a14:imgLayer>
                </a14:imgProps>
              </a:ext>
            </a:extLst>
          </a:blip>
          <a:srcRect l="14989" r="8530"/>
          <a:stretch/>
        </p:blipFill>
        <p:spPr>
          <a:xfrm>
            <a:off x="496353" y="4498706"/>
            <a:ext cx="3193600" cy="2359294"/>
          </a:xfrm>
          <a:prstGeom prst="rect">
            <a:avLst/>
          </a:prstGeom>
        </p:spPr>
      </p:pic>
      <p:pic>
        <p:nvPicPr>
          <p:cNvPr id="20" name="image23.png">
            <a:extLst>
              <a:ext uri="{FF2B5EF4-FFF2-40B4-BE49-F238E27FC236}">
                <a16:creationId xmlns:a16="http://schemas.microsoft.com/office/drawing/2014/main" id="{40E9D2F8-469C-E34E-8DE0-4ED9546A1BCC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689953" y="279958"/>
            <a:ext cx="2741488" cy="2093941"/>
          </a:xfrm>
          <a:prstGeom prst="rect">
            <a:avLst/>
          </a:prstGeom>
          <a:ln/>
        </p:spPr>
      </p:pic>
      <p:pic>
        <p:nvPicPr>
          <p:cNvPr id="21" name="image18.png">
            <a:extLst>
              <a:ext uri="{FF2B5EF4-FFF2-40B4-BE49-F238E27FC236}">
                <a16:creationId xmlns:a16="http://schemas.microsoft.com/office/drawing/2014/main" id="{A87C855C-50A9-AC41-90DC-8717786A3247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6590363" y="279958"/>
            <a:ext cx="2741488" cy="2079336"/>
          </a:xfrm>
          <a:prstGeom prst="rect">
            <a:avLst/>
          </a:prstGeom>
          <a:ln/>
        </p:spPr>
      </p:pic>
      <p:pic>
        <p:nvPicPr>
          <p:cNvPr id="22" name="image11.png">
            <a:extLst>
              <a:ext uri="{FF2B5EF4-FFF2-40B4-BE49-F238E27FC236}">
                <a16:creationId xmlns:a16="http://schemas.microsoft.com/office/drawing/2014/main" id="{A782CA04-0C21-9840-B915-5FA47FB60067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3689954" y="2540417"/>
            <a:ext cx="2769776" cy="2009636"/>
          </a:xfrm>
          <a:prstGeom prst="rect">
            <a:avLst/>
          </a:prstGeom>
          <a:ln/>
        </p:spPr>
      </p:pic>
      <p:pic>
        <p:nvPicPr>
          <p:cNvPr id="23" name="image7.png">
            <a:extLst>
              <a:ext uri="{FF2B5EF4-FFF2-40B4-BE49-F238E27FC236}">
                <a16:creationId xmlns:a16="http://schemas.microsoft.com/office/drawing/2014/main" id="{1B40159B-3445-4D46-93B4-DABA16913044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6655046" y="2548036"/>
            <a:ext cx="2741488" cy="2009636"/>
          </a:xfrm>
          <a:prstGeom prst="rect">
            <a:avLst/>
          </a:prstGeom>
          <a:ln/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37E9AA-D617-E747-85E3-A444B64A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37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剪去同側角落矩形 19">
            <a:extLst>
              <a:ext uri="{FF2B5EF4-FFF2-40B4-BE49-F238E27FC236}">
                <a16:creationId xmlns:a16="http://schemas.microsoft.com/office/drawing/2014/main" id="{1FDE7E6B-5C6D-C74D-9E19-9967679B70B2}"/>
              </a:ext>
            </a:extLst>
          </p:cNvPr>
          <p:cNvSpPr/>
          <p:nvPr/>
        </p:nvSpPr>
        <p:spPr>
          <a:xfrm>
            <a:off x="722924" y="4848364"/>
            <a:ext cx="9946138" cy="2009636"/>
          </a:xfrm>
          <a:prstGeom prst="snip2Same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77EF54-FABB-0348-AB82-9E874A21C594}"/>
              </a:ext>
            </a:extLst>
          </p:cNvPr>
          <p:cNvSpPr txBox="1"/>
          <p:nvPr/>
        </p:nvSpPr>
        <p:spPr>
          <a:xfrm>
            <a:off x="3974124" y="562234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太棒了！這樣任務就算順利結束了吧～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2" name="＞形箭號 21">
            <a:extLst>
              <a:ext uri="{FF2B5EF4-FFF2-40B4-BE49-F238E27FC236}">
                <a16:creationId xmlns:a16="http://schemas.microsoft.com/office/drawing/2014/main" id="{FD776A3B-3933-F049-8C09-47402B575D5B}"/>
              </a:ext>
            </a:extLst>
          </p:cNvPr>
          <p:cNvSpPr/>
          <p:nvPr/>
        </p:nvSpPr>
        <p:spPr>
          <a:xfrm>
            <a:off x="9850582" y="6262300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F29A43-BEF1-A54A-A4D9-25B173C11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0234" l="9961" r="89844">
                        <a14:foregroundMark x1="50195" y1="8789" x2="50195" y2="8789"/>
                        <a14:foregroundMark x1="49414" y1="7031" x2="49414" y2="7031"/>
                        <a14:foregroundMark x1="49414" y1="90234" x2="49414" y2="90234"/>
                        <a14:foregroundMark x1="69336" y1="87109" x2="69336" y2="87109"/>
                        <a14:foregroundMark x1="71680" y1="83984" x2="71680" y2="83984"/>
                        <a14:foregroundMark x1="28906" y1="87891" x2="28906" y2="87891"/>
                        <a14:foregroundMark x1="76367" y1="87500" x2="76367" y2="87500"/>
                        <a14:foregroundMark x1="76367" y1="85547" x2="76367" y2="85547"/>
                        <a14:foregroundMark x1="35547" y1="47852" x2="35547" y2="47852"/>
                        <a14:foregroundMark x1="72852" y1="84766" x2="72852" y2="84766"/>
                        <a14:foregroundMark x1="78320" y1="87891" x2="78320" y2="87891"/>
                      </a14:backgroundRemoval>
                    </a14:imgEffect>
                  </a14:imgLayer>
                </a14:imgProps>
              </a:ext>
            </a:extLst>
          </a:blip>
          <a:srcRect b="11787"/>
          <a:stretch/>
        </p:blipFill>
        <p:spPr>
          <a:xfrm>
            <a:off x="329580" y="3990009"/>
            <a:ext cx="3251200" cy="28679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A03154-FF9E-1745-B60D-8C1F93B5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剪去同側角落矩形 5">
            <a:extLst>
              <a:ext uri="{FF2B5EF4-FFF2-40B4-BE49-F238E27FC236}">
                <a16:creationId xmlns:a16="http://schemas.microsoft.com/office/drawing/2014/main" id="{C644073D-CA06-384F-8BA1-193082B41AAC}"/>
              </a:ext>
            </a:extLst>
          </p:cNvPr>
          <p:cNvSpPr/>
          <p:nvPr/>
        </p:nvSpPr>
        <p:spPr>
          <a:xfrm>
            <a:off x="652589" y="4848364"/>
            <a:ext cx="9946138" cy="2009636"/>
          </a:xfrm>
          <a:prstGeom prst="snip2SameRect">
            <a:avLst/>
          </a:prstGeom>
          <a:solidFill>
            <a:srgbClr val="B851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7" name="＞形箭號 6">
            <a:extLst>
              <a:ext uri="{FF2B5EF4-FFF2-40B4-BE49-F238E27FC236}">
                <a16:creationId xmlns:a16="http://schemas.microsoft.com/office/drawing/2014/main" id="{0BD31EBB-73FD-5F4E-95FE-02377DABD1EA}"/>
              </a:ext>
            </a:extLst>
          </p:cNvPr>
          <p:cNvSpPr/>
          <p:nvPr/>
        </p:nvSpPr>
        <p:spPr>
          <a:xfrm>
            <a:off x="9894547" y="6329899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0D4062-B436-0441-B8C9-DCB9EB9F3729}"/>
              </a:ext>
            </a:extLst>
          </p:cNvPr>
          <p:cNvSpPr txBox="1"/>
          <p:nvPr/>
        </p:nvSpPr>
        <p:spPr>
          <a:xfrm>
            <a:off x="2013284" y="5661472"/>
            <a:ext cx="826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等等，你們忘記最重要的一件事情了</a:t>
            </a:r>
            <a:endParaRPr kumimoji="1" lang="zh-TW" altLang="en-US" sz="2400" dirty="0"/>
          </a:p>
        </p:txBody>
      </p:sp>
      <p:pic>
        <p:nvPicPr>
          <p:cNvPr id="9" name="圖片 8" descr="一張含有 玩具, 布偶 的圖片&#10;&#10;自動產生的描述">
            <a:extLst>
              <a:ext uri="{FF2B5EF4-FFF2-40B4-BE49-F238E27FC236}">
                <a16:creationId xmlns:a16="http://schemas.microsoft.com/office/drawing/2014/main" id="{BA9A9269-CC5E-CF46-92D8-CEC0729B2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6" b="98708" l="24455" r="73455">
                        <a14:foregroundMark x1="39909" y1="57997" x2="39909" y2="57997"/>
                        <a14:foregroundMark x1="39364" y1="45073" x2="39364" y2="45073"/>
                        <a14:foregroundMark x1="43727" y1="52989" x2="43727" y2="52989"/>
                        <a14:foregroundMark x1="42000" y1="58966" x2="42000" y2="58966"/>
                        <a14:foregroundMark x1="56455" y1="55735" x2="56455" y2="55735"/>
                        <a14:foregroundMark x1="54909" y1="54604" x2="54909" y2="54604"/>
                        <a14:foregroundMark x1="48909" y1="6624" x2="48909" y2="6624"/>
                        <a14:foregroundMark x1="43091" y1="10016" x2="43091" y2="10016"/>
                        <a14:foregroundMark x1="36182" y1="93700" x2="36182" y2="93700"/>
                        <a14:foregroundMark x1="46727" y1="94346" x2="46727" y2="94346"/>
                        <a14:foregroundMark x1="69727" y1="95961" x2="69727" y2="95961"/>
                        <a14:foregroundMark x1="71636" y1="78029" x2="71636" y2="78029"/>
                        <a14:foregroundMark x1="72000" y1="90630" x2="72000" y2="90630"/>
                        <a14:foregroundMark x1="51364" y1="98708" x2="51364" y2="98708"/>
                        <a14:foregroundMark x1="43091" y1="98708" x2="43091" y2="98708"/>
                        <a14:foregroundMark x1="28091" y1="96284" x2="28091" y2="96284"/>
                        <a14:foregroundMark x1="24909" y1="84976" x2="24909" y2="84976"/>
                        <a14:foregroundMark x1="26818" y1="72375" x2="26818" y2="72375"/>
                        <a14:foregroundMark x1="26636" y1="78998" x2="26636" y2="78998"/>
                        <a14:foregroundMark x1="24545" y1="90630" x2="24545" y2="90630"/>
                        <a14:foregroundMark x1="73545" y1="94669" x2="73545" y2="94669"/>
                        <a14:foregroundMark x1="59091" y1="9370" x2="59091" y2="9370"/>
                        <a14:foregroundMark x1="56091" y1="8401" x2="56091" y2="8401"/>
                        <a14:foregroundMark x1="51545" y1="2746" x2="51545" y2="2746"/>
                        <a14:foregroundMark x1="51727" y1="93053" x2="51727" y2="93053"/>
                        <a14:foregroundMark x1="44455" y1="90953" x2="44455" y2="90953"/>
                        <a14:foregroundMark x1="51909" y1="91276" x2="51909" y2="91276"/>
                      </a14:backgroundRemoval>
                    </a14:imgEffect>
                  </a14:imgLayer>
                </a14:imgProps>
              </a:ext>
            </a:extLst>
          </a:blip>
          <a:srcRect l="21854" r="23589"/>
          <a:stretch/>
        </p:blipFill>
        <p:spPr>
          <a:xfrm>
            <a:off x="696554" y="4434840"/>
            <a:ext cx="2349270" cy="24231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617D3D-D58D-3241-9D4D-530EB1D7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79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螢幕錄製 2021-01-03 下午1.31.47" descr="螢幕錄製 2021-01-03 下午1.31.47">
            <a:hlinkClick r:id="" action="ppaction://media"/>
            <a:extLst>
              <a:ext uri="{FF2B5EF4-FFF2-40B4-BE49-F238E27FC236}">
                <a16:creationId xmlns:a16="http://schemas.microsoft.com/office/drawing/2014/main" id="{F242824A-4FDC-6A46-BD0F-0842116C1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3819" y="328159"/>
            <a:ext cx="8764361" cy="41756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38BDFC-6FBC-0F4A-B950-0C7E42B35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4" b="99784" l="9703" r="89828">
                        <a14:foregroundMark x1="40845" y1="81034" x2="40845" y2="81034"/>
                        <a14:foregroundMark x1="43505" y1="69181" x2="43505" y2="69181"/>
                        <a14:foregroundMark x1="57277" y1="82759" x2="57277" y2="82759"/>
                        <a14:foregroundMark x1="51017" y1="83836" x2="51017" y2="83836"/>
                        <a14:foregroundMark x1="51956" y1="80388" x2="51956" y2="80388"/>
                        <a14:foregroundMark x1="80751" y1="82759" x2="80751" y2="82759"/>
                        <a14:foregroundMark x1="79343" y1="79095" x2="79343" y2="79095"/>
                        <a14:foregroundMark x1="75587" y1="79741" x2="75587" y2="79741"/>
                        <a14:foregroundMark x1="68075" y1="82543" x2="68075" y2="82543"/>
                        <a14:foregroundMark x1="64006" y1="90302" x2="64006" y2="90302"/>
                        <a14:foregroundMark x1="74804" y1="48922" x2="74804" y2="48922"/>
                        <a14:foregroundMark x1="77465" y1="50647" x2="77465" y2="50647"/>
                        <a14:foregroundMark x1="82473" y1="49138" x2="82473" y2="49138"/>
                        <a14:foregroundMark x1="81690" y1="73922" x2="81690" y2="73922"/>
                        <a14:foregroundMark x1="80282" y1="88147" x2="80282" y2="88147"/>
                        <a14:foregroundMark x1="81377" y1="89224" x2="81377" y2="89224"/>
                        <a14:foregroundMark x1="80908" y1="90948" x2="80908" y2="90948"/>
                        <a14:foregroundMark x1="85290" y1="89871" x2="85290" y2="89871"/>
                        <a14:foregroundMark x1="51800" y1="91379" x2="51800" y2="91379"/>
                        <a14:foregroundMark x1="42410" y1="93103" x2="42410" y2="93103"/>
                        <a14:foregroundMark x1="15649" y1="91810" x2="15649" y2="91810"/>
                        <a14:foregroundMark x1="14554" y1="90302" x2="14554" y2="90302"/>
                        <a14:foregroundMark x1="14085" y1="92241" x2="14085" y2="92241"/>
                        <a14:foregroundMark x1="13302" y1="90086" x2="13302" y2="90086"/>
                        <a14:foregroundMark x1="41941" y1="98276" x2="41941" y2="98276"/>
                        <a14:foregroundMark x1="25196" y1="99784" x2="25196" y2="99784"/>
                        <a14:foregroundMark x1="14397" y1="98060" x2="14397" y2="98060"/>
                        <a14:foregroundMark x1="14085" y1="89224" x2="14085" y2="89224"/>
                        <a14:foregroundMark x1="66197" y1="50216" x2="66197" y2="50216"/>
                        <a14:foregroundMark x1="66197" y1="46983" x2="66197" y2="46983"/>
                        <a14:foregroundMark x1="79499" y1="45259" x2="79499" y2="45259"/>
                        <a14:foregroundMark x1="80282" y1="40302" x2="80282" y2="40302"/>
                        <a14:foregroundMark x1="80595" y1="35560" x2="80595" y2="35560"/>
                        <a14:foregroundMark x1="30986" y1="77155" x2="30986" y2="77155"/>
                        <a14:foregroundMark x1="32707" y1="80603" x2="32707" y2="80603"/>
                        <a14:foregroundMark x1="29577" y1="81466" x2="29577" y2="81466"/>
                        <a14:foregroundMark x1="80438" y1="35560" x2="80438" y2="35560"/>
                        <a14:foregroundMark x1="81064" y1="32974" x2="81064" y2="32974"/>
                        <a14:foregroundMark x1="81377" y1="31034" x2="81377" y2="31034"/>
                        <a14:foregroundMark x1="66667" y1="51724" x2="66667" y2="51724"/>
                        <a14:foregroundMark x1="66197" y1="49353" x2="66197" y2="49353"/>
                        <a14:foregroundMark x1="65102" y1="42026" x2="65102" y2="42026"/>
                        <a14:foregroundMark x1="64789" y1="39871" x2="64789" y2="39871"/>
                        <a14:foregroundMark x1="64476" y1="36853" x2="64476" y2="36853"/>
                        <a14:foregroundMark x1="64163" y1="34052" x2="64163" y2="34052"/>
                        <a14:foregroundMark x1="64163" y1="32974" x2="64163" y2="32974"/>
                        <a14:foregroundMark x1="64006" y1="32112" x2="64006" y2="32112"/>
                        <a14:foregroundMark x1="81690" y1="29526" x2="81690" y2="29526"/>
                        <a14:foregroundMark x1="81847" y1="27371" x2="81847" y2="27371"/>
                        <a14:foregroundMark x1="82160" y1="25216" x2="82160" y2="25216"/>
                        <a14:foregroundMark x1="81377" y1="28448" x2="81377" y2="28448"/>
                        <a14:foregroundMark x1="81847" y1="25862" x2="81847" y2="25862"/>
                        <a14:backgroundMark x1="26917" y1="48060" x2="26917" y2="48060"/>
                        <a14:backgroundMark x1="31299" y1="91810" x2="31299" y2="91810"/>
                        <a14:backgroundMark x1="16432" y1="98491" x2="16432" y2="98491"/>
                        <a14:backgroundMark x1="47105" y1="47198" x2="47105" y2="47198"/>
                        <a14:backgroundMark x1="64632" y1="71121" x2="64632" y2="71121"/>
                        <a14:backgroundMark x1="61659" y1="87500" x2="61659" y2="87500"/>
                        <a14:backgroundMark x1="61033" y1="95259" x2="61033" y2="95259"/>
                        <a14:backgroundMark x1="61502" y1="96336" x2="61502" y2="96336"/>
                        <a14:backgroundMark x1="61033" y1="90948" x2="61033" y2="90948"/>
                        <a14:backgroundMark x1="61033" y1="89655" x2="61033" y2="89655"/>
                        <a14:backgroundMark x1="61189" y1="91379" x2="61189" y2="91379"/>
                        <a14:backgroundMark x1="80125" y1="50216" x2="80125" y2="50216"/>
                        <a14:backgroundMark x1="80595" y1="51293" x2="80595" y2="51293"/>
                        <a14:backgroundMark x1="80282" y1="48060" x2="80282" y2="48060"/>
                        <a14:backgroundMark x1="29108" y1="88793" x2="29108" y2="88793"/>
                        <a14:backgroundMark x1="30673" y1="82328" x2="30673" y2="82328"/>
                        <a14:backgroundMark x1="30829" y1="79741" x2="30829" y2="79741"/>
                        <a14:backgroundMark x1="31299" y1="80819" x2="31299" y2="80819"/>
                        <a14:backgroundMark x1="30360" y1="71983" x2="30360" y2="71983"/>
                        <a14:backgroundMark x1="30986" y1="65948" x2="30986" y2="65948"/>
                        <a14:backgroundMark x1="82629" y1="85345" x2="82629" y2="85345"/>
                        <a14:backgroundMark x1="77465" y1="45043" x2="77465" y2="45043"/>
                        <a14:backgroundMark x1="50235" y1="50216" x2="50235" y2="50216"/>
                        <a14:backgroundMark x1="56495" y1="50216" x2="56495" y2="50216"/>
                        <a14:backgroundMark x1="30360" y1="73922" x2="30360" y2="73922"/>
                        <a14:backgroundMark x1="63067" y1="43103" x2="63067" y2="43103"/>
                        <a14:backgroundMark x1="62441" y1="38362" x2="62441" y2="38362"/>
                        <a14:backgroundMark x1="63537" y1="42026" x2="63537" y2="42026"/>
                        <a14:backgroundMark x1="63850" y1="35129" x2="63850" y2="35129"/>
                        <a14:backgroundMark x1="64163" y1="31897" x2="64163" y2="31897"/>
                        <a14:backgroundMark x1="63067" y1="34052" x2="63067" y2="34052"/>
                        <a14:backgroundMark x1="63693" y1="33405" x2="63693" y2="33405"/>
                        <a14:backgroundMark x1="63380" y1="35129" x2="63380" y2="35129"/>
                        <a14:backgroundMark x1="63537" y1="32974" x2="63537" y2="32974"/>
                        <a14:backgroundMark x1="61346" y1="48491" x2="61346" y2="48491"/>
                        <a14:backgroundMark x1="63380" y1="50000" x2="63380" y2="50000"/>
                        <a14:backgroundMark x1="64632" y1="42026" x2="64632" y2="42026"/>
                        <a14:backgroundMark x1="64163" y1="40086" x2="64163" y2="40086"/>
                        <a14:backgroundMark x1="64476" y1="42026" x2="64476" y2="42026"/>
                        <a14:backgroundMark x1="63850" y1="35560" x2="63850" y2="35560"/>
                        <a14:backgroundMark x1="63850" y1="35560" x2="63850" y2="35560"/>
                        <a14:backgroundMark x1="63850" y1="33621" x2="63850" y2="33621"/>
                        <a14:backgroundMark x1="63380" y1="32543" x2="63380" y2="32543"/>
                        <a14:backgroundMark x1="65571" y1="49353" x2="65571" y2="49353"/>
                        <a14:backgroundMark x1="65102" y1="47198" x2="65102" y2="47198"/>
                        <a14:backgroundMark x1="68388" y1="45690" x2="68388" y2="45690"/>
                        <a14:backgroundMark x1="65728" y1="46983" x2="65728" y2="46983"/>
                        <a14:backgroundMark x1="65728" y1="47414" x2="65728" y2="47414"/>
                        <a14:backgroundMark x1="81064" y1="28448" x2="81064" y2="28448"/>
                        <a14:backgroundMark x1="81064" y1="29310" x2="81064" y2="29310"/>
                        <a14:backgroundMark x1="81064" y1="29095" x2="81064" y2="29095"/>
                        <a14:backgroundMark x1="81690" y1="28017" x2="81690" y2="28017"/>
                        <a14:backgroundMark x1="81847" y1="26509" x2="81847" y2="26509"/>
                        <a14:backgroundMark x1="81377" y1="25216" x2="81377" y2="25216"/>
                        <a14:backgroundMark x1="64789" y1="42241" x2="64789" y2="42241"/>
                        <a14:backgroundMark x1="64476" y1="39871" x2="64476" y2="39871"/>
                        <a14:backgroundMark x1="64632" y1="39871" x2="64632" y2="39871"/>
                        <a14:backgroundMark x1="64163" y1="37069" x2="64163" y2="37069"/>
                        <a14:backgroundMark x1="64006" y1="34052" x2="64006" y2="34052"/>
                        <a14:backgroundMark x1="64006" y1="32759" x2="64006" y2="32759"/>
                        <a14:backgroundMark x1="64319" y1="32759" x2="64319" y2="32759"/>
                        <a14:backgroundMark x1="63693" y1="31897" x2="63693" y2="31897"/>
                        <a14:backgroundMark x1="64006" y1="34483" x2="64006" y2="34483"/>
                        <a14:backgroundMark x1="64319" y1="37069" x2="64319" y2="37069"/>
                        <a14:backgroundMark x1="64945" y1="42457" x2="64945" y2="42457"/>
                        <a14:backgroundMark x1="64945" y1="42241" x2="64945" y2="42241"/>
                        <a14:backgroundMark x1="64945" y1="42241" x2="64945" y2="42241"/>
                        <a14:backgroundMark x1="64945" y1="42241" x2="64945" y2="42241"/>
                        <a14:backgroundMark x1="64789" y1="42241" x2="64789" y2="42241"/>
                        <a14:backgroundMark x1="64789" y1="42241" x2="64789" y2="42241"/>
                        <a14:backgroundMark x1="64789" y1="42241" x2="64789" y2="42241"/>
                        <a14:backgroundMark x1="65728" y1="47414" x2="65728" y2="47414"/>
                        <a14:backgroundMark x1="65884" y1="47198" x2="65884" y2="47198"/>
                        <a14:backgroundMark x1="65884" y1="47198" x2="65884" y2="47198"/>
                        <a14:backgroundMark x1="66197" y1="44828" x2="66197" y2="44828"/>
                        <a14:backgroundMark x1="81847" y1="25647" x2="81847" y2="25647"/>
                        <a14:backgroundMark x1="82003" y1="25216" x2="82003" y2="25216"/>
                        <a14:backgroundMark x1="82316" y1="25431" x2="82316" y2="25431"/>
                        <a14:backgroundMark x1="81847" y1="27802" x2="81847" y2="27802"/>
                        <a14:backgroundMark x1="81847" y1="27371" x2="81847" y2="27371"/>
                        <a14:backgroundMark x1="81064" y1="28448" x2="81064" y2="28448"/>
                        <a14:backgroundMark x1="63693" y1="32112" x2="63693" y2="32112"/>
                        <a14:backgroundMark x1="63693" y1="32112" x2="63693" y2="32112"/>
                        <a14:backgroundMark x1="63850" y1="32112" x2="63850" y2="32112"/>
                        <a14:backgroundMark x1="63850" y1="32112" x2="63850" y2="32112"/>
                        <a14:backgroundMark x1="64163" y1="34267" x2="64163" y2="34267"/>
                        <a14:backgroundMark x1="64163" y1="34267" x2="64163" y2="34267"/>
                        <a14:backgroundMark x1="64163" y1="34267" x2="64163" y2="34267"/>
                        <a14:backgroundMark x1="64476" y1="36853" x2="64476" y2="36853"/>
                        <a14:backgroundMark x1="64476" y1="36853" x2="64476" y2="36853"/>
                        <a14:backgroundMark x1="64632" y1="40086" x2="64632" y2="40086"/>
                        <a14:backgroundMark x1="64632" y1="40086" x2="64632" y2="40086"/>
                        <a14:backgroundMark x1="64632" y1="40086" x2="64632" y2="40086"/>
                        <a14:backgroundMark x1="64632" y1="40086" x2="64632" y2="40086"/>
                        <a14:backgroundMark x1="64632" y1="40086" x2="64632" y2="40086"/>
                        <a14:backgroundMark x1="64945" y1="42241" x2="64945" y2="42241"/>
                        <a14:backgroundMark x1="64945" y1="42241" x2="64945" y2="42241"/>
                        <a14:backgroundMark x1="64945" y1="42241" x2="64945" y2="42241"/>
                        <a14:backgroundMark x1="64789" y1="40086" x2="64789" y2="40086"/>
                        <a14:backgroundMark x1="64789" y1="40086" x2="64789" y2="40086"/>
                        <a14:backgroundMark x1="64789" y1="40086" x2="64789" y2="40086"/>
                        <a14:backgroundMark x1="65102" y1="42241" x2="65102" y2="42241"/>
                        <a14:backgroundMark x1="65102" y1="42241" x2="65102" y2="42241"/>
                        <a14:backgroundMark x1="65102" y1="42241" x2="65102" y2="42241"/>
                        <a14:backgroundMark x1="65884" y1="47198" x2="65884" y2="47198"/>
                        <a14:backgroundMark x1="65884" y1="47198" x2="65884" y2="47198"/>
                        <a14:backgroundMark x1="66041" y1="47198" x2="66041" y2="47198"/>
                        <a14:backgroundMark x1="66041" y1="47198" x2="66041" y2="47198"/>
                        <a14:backgroundMark x1="81221" y1="28448" x2="81221" y2="28448"/>
                        <a14:backgroundMark x1="81221" y1="28448" x2="81221" y2="28448"/>
                        <a14:backgroundMark x1="31142" y1="39009" x2="31142" y2="39009"/>
                        <a14:backgroundMark x1="37715" y1="35776" x2="37715" y2="35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3725" y="1595490"/>
            <a:ext cx="8464550" cy="615603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5D17BA-2ED0-1E47-B968-93DDF471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>
                <a:solidFill>
                  <a:schemeClr val="bg1"/>
                </a:solidFill>
              </a:rPr>
              <a:t>43</a:t>
            </a:fld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09551C-A82E-D647-91A4-32BE19BB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4D1521-9B35-FA4F-9C1D-06FEDB0CB3CF}"/>
              </a:ext>
            </a:extLst>
          </p:cNvPr>
          <p:cNvSpPr txBox="1"/>
          <p:nvPr/>
        </p:nvSpPr>
        <p:spPr>
          <a:xfrm>
            <a:off x="5655733" y="2274838"/>
            <a:ext cx="14157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全</a:t>
            </a:r>
            <a:endParaRPr kumimoji="1" lang="en-US" altLang="zh-TW" sz="4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劇</a:t>
            </a:r>
            <a:endParaRPr kumimoji="1" lang="en-US" altLang="zh-TW" sz="4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終。</a:t>
            </a:r>
          </a:p>
        </p:txBody>
      </p:sp>
    </p:spTree>
    <p:extLst>
      <p:ext uri="{BB962C8B-B14F-4D97-AF65-F5344CB8AC3E}">
        <p14:creationId xmlns:p14="http://schemas.microsoft.com/office/powerpoint/2010/main" val="30030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 descr="一張含有 陶器, 瓷器 的圖片&#10;&#10;自動產生的描述">
            <a:extLst>
              <a:ext uri="{FF2B5EF4-FFF2-40B4-BE49-F238E27FC236}">
                <a16:creationId xmlns:a16="http://schemas.microsoft.com/office/drawing/2014/main" id="{320665E0-12B8-FC44-90B5-0A29283F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1" b="89826" l="7627" r="90194">
                        <a14:foregroundMark x1="9504" y1="53295" x2="9504" y2="53295"/>
                        <a14:foregroundMark x1="30145" y1="41279" x2="30145" y2="41279"/>
                        <a14:foregroundMark x1="31053" y1="42926" x2="31053" y2="42926"/>
                        <a14:foregroundMark x1="38136" y1="43992" x2="38136" y2="43992"/>
                        <a14:foregroundMark x1="42010" y1="41473" x2="42010" y2="41473"/>
                        <a14:foregroundMark x1="42918" y1="43992" x2="42918" y2="43992"/>
                        <a14:foregroundMark x1="37772" y1="47868" x2="37772" y2="47868"/>
                        <a14:foregroundMark x1="46005" y1="40407" x2="46005" y2="40407"/>
                        <a14:foregroundMark x1="46913" y1="35271" x2="46913" y2="35271"/>
                        <a14:foregroundMark x1="44492" y1="19186" x2="44492" y2="19186"/>
                        <a14:foregroundMark x1="49334" y1="24612" x2="49334" y2="24612"/>
                        <a14:foregroundMark x1="52300" y1="25581" x2="52300" y2="25581"/>
                        <a14:foregroundMark x1="53632" y1="21318" x2="53632" y2="21318"/>
                        <a14:foregroundMark x1="69310" y1="64535" x2="69310" y2="64535"/>
                        <a14:foregroundMark x1="72942" y1="64826" x2="72942" y2="64826"/>
                        <a14:foregroundMark x1="90194" y1="66860" x2="90194" y2="66860"/>
                        <a14:foregroundMark x1="8898" y1="37597" x2="8898" y2="37597"/>
                        <a14:foregroundMark x1="7627" y1="47481" x2="7627" y2="47481"/>
                        <a14:foregroundMark x1="47034" y1="37791" x2="47034" y2="37791"/>
                        <a14:foregroundMark x1="42252" y1="52422" x2="42252" y2="52422"/>
                        <a14:foregroundMark x1="41889" y1="48062" x2="41889" y2="48062"/>
                        <a14:foregroundMark x1="35956" y1="46609" x2="35956" y2="46609"/>
                        <a14:foregroundMark x1="36320" y1="54457" x2="36320" y2="54457"/>
                        <a14:foregroundMark x1="34262" y1="42345" x2="34262" y2="42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2354" y="1804200"/>
            <a:ext cx="4627948" cy="28910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A200245-9772-F74A-A520-49005FC65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3571912" y="6022840"/>
            <a:ext cx="2644678" cy="8351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4035BB-2D99-E640-A2A7-9C0398959C47}"/>
              </a:ext>
            </a:extLst>
          </p:cNvPr>
          <p:cNvSpPr txBox="1"/>
          <p:nvPr/>
        </p:nvSpPr>
        <p:spPr>
          <a:xfrm>
            <a:off x="3841280" y="6255754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M084020056</a:t>
            </a:r>
            <a:r>
              <a:rPr kumimoji="1" lang="zh-TW" altLang="en-US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徐淳郁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54AF737-BDFB-424D-821C-A7B8364DB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1018690" y="6022840"/>
            <a:ext cx="2644678" cy="83516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C65794-460C-D641-9607-4F8C2F4339FD}"/>
              </a:ext>
            </a:extLst>
          </p:cNvPr>
          <p:cNvSpPr txBox="1"/>
          <p:nvPr/>
        </p:nvSpPr>
        <p:spPr>
          <a:xfrm>
            <a:off x="1288058" y="6255754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M084020052</a:t>
            </a:r>
            <a:r>
              <a:rPr kumimoji="1" lang="zh-TW" altLang="en-US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陳柏辰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61F82A3-C748-8C46-9CC5-2AEB0E70E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6125134" y="6022840"/>
            <a:ext cx="2644678" cy="83516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B0BB94-A0B9-8745-9E08-A627141E378B}"/>
              </a:ext>
            </a:extLst>
          </p:cNvPr>
          <p:cNvSpPr txBox="1"/>
          <p:nvPr/>
        </p:nvSpPr>
        <p:spPr>
          <a:xfrm>
            <a:off x="6394502" y="6255754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M094020025</a:t>
            </a:r>
            <a:r>
              <a:rPr kumimoji="1" lang="zh-TW" altLang="en-US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劉有耘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79E00E2-4B91-1B45-8117-70A9F468D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8678356" y="6022840"/>
            <a:ext cx="2644678" cy="83516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8CAFB07-C099-FC49-BEF2-1BAAE6A025FB}"/>
              </a:ext>
            </a:extLst>
          </p:cNvPr>
          <p:cNvSpPr txBox="1"/>
          <p:nvPr/>
        </p:nvSpPr>
        <p:spPr>
          <a:xfrm>
            <a:off x="8947724" y="6255754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M094020063</a:t>
            </a:r>
            <a:r>
              <a:rPr kumimoji="1" lang="zh-TW" altLang="en-US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王弘銘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AED6708-684A-694C-901C-C0AF15F47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2249572" y="5420594"/>
            <a:ext cx="2644678" cy="835160"/>
          </a:xfrm>
          <a:prstGeom prst="rect">
            <a:avLst/>
          </a:prstGeom>
          <a:noFill/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2373BA-0CF2-734D-8BF1-3448B400E97A}"/>
              </a:ext>
            </a:extLst>
          </p:cNvPr>
          <p:cNvSpPr txBox="1"/>
          <p:nvPr/>
        </p:nvSpPr>
        <p:spPr>
          <a:xfrm>
            <a:off x="2518940" y="5653508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M084020005</a:t>
            </a:r>
            <a:r>
              <a:rPr kumimoji="1" lang="zh-TW" altLang="en-US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廖冠威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449B635-FB8F-DD46-A31B-5D822A5543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9" t="61607" r="59082" b="22322"/>
          <a:stretch/>
        </p:blipFill>
        <p:spPr>
          <a:xfrm>
            <a:off x="4710621" y="5420594"/>
            <a:ext cx="2644678" cy="8351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046526-0680-4245-B99B-915296E4BFCB}"/>
              </a:ext>
            </a:extLst>
          </p:cNvPr>
          <p:cNvSpPr txBox="1"/>
          <p:nvPr/>
        </p:nvSpPr>
        <p:spPr>
          <a:xfrm>
            <a:off x="4979989" y="5653508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M084020024</a:t>
            </a:r>
            <a:r>
              <a:rPr kumimoji="1" lang="zh-TW" altLang="en-US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黃偉豪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0DE453D-A44C-C542-9289-1E04DCF8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22" t="65335" r="59780" b="25338"/>
          <a:stretch/>
        </p:blipFill>
        <p:spPr>
          <a:xfrm>
            <a:off x="7441037" y="5614408"/>
            <a:ext cx="2375310" cy="48464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98B4D7-A081-7C41-9AAF-AE34B05C9622}"/>
              </a:ext>
            </a:extLst>
          </p:cNvPr>
          <p:cNvSpPr txBox="1"/>
          <p:nvPr/>
        </p:nvSpPr>
        <p:spPr>
          <a:xfrm>
            <a:off x="7441036" y="5672062"/>
            <a:ext cx="237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M084020045</a:t>
            </a:r>
            <a:r>
              <a:rPr kumimoji="1" lang="zh-TW" altLang="en-US" b="1" dirty="0">
                <a:highlight>
                  <a:srgbClr val="000000"/>
                </a:highlight>
                <a:latin typeface="Weibei SC" panose="03000800000000000000" pitchFamily="66" charset="-128"/>
                <a:ea typeface="Weibei SC" panose="03000800000000000000" pitchFamily="66" charset="-128"/>
              </a:rPr>
              <a:t>沈詩翰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833909E-CE2F-C846-9014-4665B0BA5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989" y="1015929"/>
            <a:ext cx="2476500" cy="2032000"/>
          </a:xfrm>
          <a:prstGeom prst="rect">
            <a:avLst/>
          </a:prstGeom>
        </p:spPr>
      </p:pic>
      <p:pic>
        <p:nvPicPr>
          <p:cNvPr id="36" name="圖片 35" descr="一張含有 文字 的圖片&#10;&#10;自動產生的描述">
            <a:extLst>
              <a:ext uri="{FF2B5EF4-FFF2-40B4-BE49-F238E27FC236}">
                <a16:creationId xmlns:a16="http://schemas.microsoft.com/office/drawing/2014/main" id="{20D4EAF7-779A-DF41-9D07-EE0C654EF3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27561" r="10060" b="24907"/>
          <a:stretch/>
        </p:blipFill>
        <p:spPr>
          <a:xfrm>
            <a:off x="5924253" y="2309202"/>
            <a:ext cx="1175397" cy="379141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732ACD7E-F7F9-2241-8AF4-B47A7B801315}"/>
              </a:ext>
            </a:extLst>
          </p:cNvPr>
          <p:cNvSpPr/>
          <p:nvPr/>
        </p:nvSpPr>
        <p:spPr>
          <a:xfrm>
            <a:off x="5203579" y="4697348"/>
            <a:ext cx="18564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en-US" altLang="zh-TW" sz="2400" b="1" dirty="0">
                <a:ln/>
                <a:solidFill>
                  <a:schemeClr val="bg1">
                    <a:lumMod val="50000"/>
                    <a:lumOff val="50000"/>
                  </a:schemeClr>
                </a:solidFill>
              </a:rPr>
              <a:t>Press to start</a:t>
            </a:r>
            <a:endParaRPr lang="zh-TW" altLang="en-US" sz="2400" b="1" dirty="0">
              <a:ln/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A7CEAEA-3D12-6C4E-A86F-288E4A57134F}"/>
              </a:ext>
            </a:extLst>
          </p:cNvPr>
          <p:cNvSpPr txBox="1"/>
          <p:nvPr/>
        </p:nvSpPr>
        <p:spPr>
          <a:xfrm>
            <a:off x="13493931" y="365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5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玩具, 布偶, 面具 的圖片&#10;&#10;自動產生的描述">
            <a:extLst>
              <a:ext uri="{FF2B5EF4-FFF2-40B4-BE49-F238E27FC236}">
                <a16:creationId xmlns:a16="http://schemas.microsoft.com/office/drawing/2014/main" id="{3720FD9B-FB80-AE42-B066-83BAA033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59" y="0"/>
            <a:ext cx="12209318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02334F-DA92-5C48-8D27-8EDFB63E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930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樹, 橙色 的圖片&#10;&#10;自動產生的描述">
            <a:extLst>
              <a:ext uri="{FF2B5EF4-FFF2-40B4-BE49-F238E27FC236}">
                <a16:creationId xmlns:a16="http://schemas.microsoft.com/office/drawing/2014/main" id="{7A71700C-8925-EA40-94FE-4FF26695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429" b="51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DEFAFF-E760-5A40-A83B-B18F468E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44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甜蜜 的圖片&#10;&#10;自動產生的描述">
            <a:extLst>
              <a:ext uri="{FF2B5EF4-FFF2-40B4-BE49-F238E27FC236}">
                <a16:creationId xmlns:a16="http://schemas.microsoft.com/office/drawing/2014/main" id="{D21A52D7-2408-FC41-A91B-F427552ED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474632-D307-FE4C-8921-4A48BF66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FBC257D-7850-FF43-8883-4EF809ED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6C4F59-5A22-944F-8C22-E3ADBC71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8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1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EEA76B-A038-8248-9FAB-9115FCA64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6875" l="750" r="90000">
                        <a14:foregroundMark x1="33000" y1="24107" x2="33000" y2="24107"/>
                        <a14:foregroundMark x1="28750" y1="23214" x2="28750" y2="23214"/>
                        <a14:foregroundMark x1="25000" y1="29464" x2="25000" y2="29464"/>
                        <a14:foregroundMark x1="24750" y1="38393" x2="24750" y2="38393"/>
                        <a14:foregroundMark x1="27750" y1="47768" x2="27750" y2="47768"/>
                        <a14:foregroundMark x1="28000" y1="58036" x2="28000" y2="58036"/>
                        <a14:foregroundMark x1="28000" y1="68304" x2="28000" y2="68304"/>
                        <a14:foregroundMark x1="36000" y1="75000" x2="36000" y2="75000"/>
                        <a14:foregroundMark x1="38750" y1="35268" x2="38750" y2="35268"/>
                        <a14:foregroundMark x1="30750" y1="33482" x2="30750" y2="33482"/>
                        <a14:foregroundMark x1="26250" y1="25893" x2="26250" y2="25893"/>
                        <a14:foregroundMark x1="20000" y1="29018" x2="20000" y2="29018"/>
                        <a14:foregroundMark x1="11250" y1="83482" x2="11250" y2="83482"/>
                        <a14:foregroundMark x1="11250" y1="92411" x2="11250" y2="92411"/>
                        <a14:foregroundMark x1="45750" y1="40625" x2="45750" y2="40625"/>
                        <a14:foregroundMark x1="55750" y1="25446" x2="55750" y2="25446"/>
                        <a14:foregroundMark x1="49250" y1="24554" x2="49250" y2="24554"/>
                        <a14:foregroundMark x1="43250" y1="25000" x2="43250" y2="25000"/>
                        <a14:foregroundMark x1="56750" y1="15625" x2="56750" y2="15625"/>
                        <a14:foregroundMark x1="54250" y1="20982" x2="54250" y2="20982"/>
                        <a14:foregroundMark x1="51500" y1="26339" x2="51500" y2="26339"/>
                        <a14:foregroundMark x1="47250" y1="38839" x2="47250" y2="38839"/>
                        <a14:foregroundMark x1="45750" y1="77679" x2="45750" y2="77679"/>
                        <a14:foregroundMark x1="41250" y1="83929" x2="41250" y2="83929"/>
                        <a14:foregroundMark x1="46750" y1="90179" x2="46750" y2="90179"/>
                        <a14:foregroundMark x1="24000" y1="87500" x2="24000" y2="87500"/>
                        <a14:foregroundMark x1="23000" y1="68304" x2="23000" y2="68304"/>
                        <a14:foregroundMark x1="30750" y1="58482" x2="30750" y2="58482"/>
                        <a14:foregroundMark x1="44250" y1="50000" x2="44250" y2="50000"/>
                        <a14:foregroundMark x1="40500" y1="42857" x2="40500" y2="42857"/>
                        <a14:foregroundMark x1="38250" y1="34375" x2="38250" y2="34375"/>
                        <a14:foregroundMark x1="44000" y1="30804" x2="44000" y2="30804"/>
                        <a14:foregroundMark x1="36250" y1="31696" x2="36250" y2="31696"/>
                        <a14:foregroundMark x1="36250" y1="26339" x2="36250" y2="26339"/>
                        <a14:foregroundMark x1="38500" y1="21429" x2="38500" y2="21429"/>
                        <a14:foregroundMark x1="34250" y1="29911" x2="34250" y2="29911"/>
                        <a14:foregroundMark x1="33000" y1="36161" x2="33000" y2="36161"/>
                        <a14:foregroundMark x1="30250" y1="33929" x2="30250" y2="33929"/>
                        <a14:foregroundMark x1="30000" y1="40625" x2="30000" y2="40625"/>
                        <a14:foregroundMark x1="28250" y1="45982" x2="28250" y2="45982"/>
                        <a14:foregroundMark x1="22750" y1="46875" x2="22750" y2="46875"/>
                        <a14:foregroundMark x1="21750" y1="59375" x2="21750" y2="59375"/>
                        <a14:foregroundMark x1="18750" y1="70536" x2="18750" y2="70536"/>
                        <a14:foregroundMark x1="22250" y1="78125" x2="22250" y2="78125"/>
                        <a14:foregroundMark x1="30750" y1="82143" x2="30750" y2="82143"/>
                        <a14:foregroundMark x1="38750" y1="85714" x2="38750" y2="85714"/>
                        <a14:foregroundMark x1="41750" y1="60268" x2="41750" y2="60268"/>
                        <a14:foregroundMark x1="44250" y1="59821" x2="44250" y2="59821"/>
                        <a14:foregroundMark x1="47250" y1="67411" x2="47250" y2="67411"/>
                        <a14:foregroundMark x1="48500" y1="70536" x2="48500" y2="70536"/>
                        <a14:foregroundMark x1="49000" y1="71429" x2="49000" y2="71429"/>
                        <a14:foregroundMark x1="44750" y1="67857" x2="44750" y2="67857"/>
                        <a14:foregroundMark x1="42250" y1="64286" x2="42250" y2="64286"/>
                        <a14:foregroundMark x1="39250" y1="60268" x2="39250" y2="60268"/>
                        <a14:foregroundMark x1="38250" y1="57143" x2="38250" y2="57143"/>
                        <a14:foregroundMark x1="40250" y1="60714" x2="40250" y2="60714"/>
                        <a14:foregroundMark x1="37250" y1="53571" x2="37250" y2="53571"/>
                        <a14:foregroundMark x1="36750" y1="50893" x2="36750" y2="50893"/>
                        <a14:foregroundMark x1="35750" y1="47321" x2="35750" y2="47321"/>
                        <a14:foregroundMark x1="34750" y1="46429" x2="34750" y2="46429"/>
                        <a14:foregroundMark x1="34250" y1="44196" x2="34250" y2="44196"/>
                        <a14:foregroundMark x1="32000" y1="44643" x2="32000" y2="44643"/>
                        <a14:foregroundMark x1="33750" y1="41518" x2="33750" y2="41518"/>
                        <a14:foregroundMark x1="37250" y1="38839" x2="37250" y2="38839"/>
                        <a14:foregroundMark x1="33750" y1="27679" x2="33750" y2="27679"/>
                        <a14:foregroundMark x1="30750" y1="25446" x2="30750" y2="25446"/>
                        <a14:foregroundMark x1="32250" y1="19643" x2="32250" y2="19643"/>
                        <a14:foregroundMark x1="32000" y1="18304" x2="32000" y2="18304"/>
                        <a14:foregroundMark x1="19500" y1="29911" x2="19500" y2="29911"/>
                        <a14:foregroundMark x1="18500" y1="32143" x2="18500" y2="32143"/>
                        <a14:foregroundMark x1="17500" y1="43304" x2="17500" y2="43304"/>
                        <a14:foregroundMark x1="17750" y1="40179" x2="17750" y2="40179"/>
                        <a14:foregroundMark x1="23750" y1="33036" x2="23750" y2="33036"/>
                        <a14:foregroundMark x1="21750" y1="37054" x2="21750" y2="37054"/>
                        <a14:foregroundMark x1="22250" y1="45089" x2="22250" y2="45089"/>
                        <a14:foregroundMark x1="25250" y1="51339" x2="25250" y2="51339"/>
                        <a14:foregroundMark x1="28750" y1="55357" x2="28750" y2="55357"/>
                        <a14:foregroundMark x1="31500" y1="50446" x2="31500" y2="50446"/>
                        <a14:foregroundMark x1="34250" y1="59375" x2="34250" y2="59375"/>
                        <a14:foregroundMark x1="35250" y1="65179" x2="35250" y2="65179"/>
                        <a14:foregroundMark x1="39500" y1="68750" x2="39500" y2="68750"/>
                        <a14:foregroundMark x1="39250" y1="75893" x2="39250" y2="75893"/>
                        <a14:foregroundMark x1="37500" y1="64286" x2="37500" y2="64286"/>
                        <a14:foregroundMark x1="31500" y1="62946" x2="31500" y2="62946"/>
                        <a14:foregroundMark x1="25750" y1="63393" x2="25750" y2="63393"/>
                        <a14:foregroundMark x1="23500" y1="58929" x2="23500" y2="58929"/>
                        <a14:foregroundMark x1="21250" y1="54464" x2="21250" y2="54464"/>
                        <a14:foregroundMark x1="19250" y1="53125" x2="19250" y2="53125"/>
                        <a14:foregroundMark x1="17750" y1="56250" x2="17750" y2="56250"/>
                        <a14:foregroundMark x1="16750" y1="64286" x2="16750" y2="64286"/>
                        <a14:foregroundMark x1="14500" y1="68750" x2="14500" y2="68750"/>
                        <a14:foregroundMark x1="13250" y1="75446" x2="13250" y2="75446"/>
                        <a14:foregroundMark x1="21750" y1="64286" x2="21750" y2="64286"/>
                        <a14:foregroundMark x1="20000" y1="58036" x2="20000" y2="58036"/>
                        <a14:foregroundMark x1="19750" y1="64286" x2="19750" y2="64286"/>
                        <a14:foregroundMark x1="18750" y1="69643" x2="18750" y2="69643"/>
                        <a14:foregroundMark x1="17250" y1="68750" x2="17250" y2="68750"/>
                        <a14:foregroundMark x1="17750" y1="74554" x2="17750" y2="74554"/>
                        <a14:foregroundMark x1="21250" y1="73214" x2="21250" y2="73214"/>
                        <a14:foregroundMark x1="24750" y1="71429" x2="24750" y2="71429"/>
                        <a14:foregroundMark x1="31250" y1="69643" x2="31250" y2="69643"/>
                        <a14:foregroundMark x1="32750" y1="66071" x2="32750" y2="66071"/>
                        <a14:foregroundMark x1="35750" y1="69196" x2="35750" y2="69196"/>
                        <a14:foregroundMark x1="39000" y1="71429" x2="39000" y2="71429"/>
                        <a14:foregroundMark x1="41750" y1="74107" x2="41750" y2="74107"/>
                        <a14:foregroundMark x1="41750" y1="76339" x2="41750" y2="76339"/>
                        <a14:foregroundMark x1="42750" y1="79464" x2="42750" y2="79464"/>
                        <a14:foregroundMark x1="43750" y1="73214" x2="43750" y2="73214"/>
                        <a14:foregroundMark x1="44250" y1="81250" x2="44250" y2="81250"/>
                        <a14:foregroundMark x1="45250" y1="85714" x2="45250" y2="85714"/>
                        <a14:foregroundMark x1="45750" y1="89732" x2="45750" y2="89732"/>
                        <a14:foregroundMark x1="46750" y1="93750" x2="46750" y2="93750"/>
                        <a14:foregroundMark x1="47750" y1="95982" x2="47750" y2="95982"/>
                        <a14:foregroundMark x1="4750" y1="97321" x2="4750" y2="97321"/>
                        <a14:foregroundMark x1="750" y1="96429" x2="750" y2="96429"/>
                        <a14:foregroundMark x1="61000" y1="12946" x2="61000" y2="12946"/>
                        <a14:foregroundMark x1="47750" y1="21429" x2="47750" y2="21429"/>
                        <a14:foregroundMark x1="48000" y1="79018" x2="48000" y2="79018"/>
                        <a14:backgroundMark x1="75250" y1="49107" x2="75250" y2="49107"/>
                        <a14:backgroundMark x1="71250" y1="31696" x2="71250" y2="31696"/>
                        <a14:backgroundMark x1="64000" y1="40625" x2="64000" y2="40625"/>
                        <a14:backgroundMark x1="73750" y1="57143" x2="73750" y2="57143"/>
                        <a14:backgroundMark x1="51000" y1="84375" x2="51000" y2="84375"/>
                        <a14:backgroundMark x1="46000" y1="78125" x2="46000" y2="78125"/>
                        <a14:backgroundMark x1="71250" y1="55357" x2="71250" y2="55357"/>
                        <a14:backgroundMark x1="70250" y1="39286" x2="70250" y2="39286"/>
                        <a14:backgroundMark x1="68250" y1="31696" x2="68250" y2="31696"/>
                        <a14:backgroundMark x1="80750" y1="53571" x2="80750" y2="53571"/>
                        <a14:backgroundMark x1="48750" y1="79911" x2="48750" y2="79911"/>
                        <a14:backgroundMark x1="47750" y1="75893" x2="47750" y2="75893"/>
                        <a14:backgroundMark x1="46000" y1="73661" x2="46000" y2="73661"/>
                        <a14:backgroundMark x1="47750" y1="79464" x2="47750" y2="79464"/>
                        <a14:backgroundMark x1="45750" y1="73214" x2="45750" y2="73214"/>
                      </a14:backgroundRemoval>
                    </a14:imgEffect>
                  </a14:imgLayer>
                </a14:imgProps>
              </a:ext>
            </a:extLst>
          </a:blip>
          <a:srcRect r="32138"/>
          <a:stretch/>
        </p:blipFill>
        <p:spPr>
          <a:xfrm>
            <a:off x="203200" y="4378193"/>
            <a:ext cx="3007360" cy="2479807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549642E4-6AC2-1642-9F26-784650989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122" y="2122269"/>
            <a:ext cx="863600" cy="8636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EA28D5B7-32EF-F049-BB4F-083A1B7B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174" y="2110129"/>
            <a:ext cx="863600" cy="863600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F293CC0-0DF5-4740-BA17-B02FE6E88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74" y="3850054"/>
            <a:ext cx="863600" cy="863600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EA4A08F-3278-4441-A5CE-108E2BDA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513" y="2130449"/>
            <a:ext cx="863600" cy="8636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79A7C2-2FBA-3443-91D8-DEF7AB312CAB}"/>
              </a:ext>
            </a:extLst>
          </p:cNvPr>
          <p:cNvSpPr txBox="1"/>
          <p:nvPr/>
        </p:nvSpPr>
        <p:spPr>
          <a:xfrm>
            <a:off x="2927141" y="3156972"/>
            <a:ext cx="229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資料集介紹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A11400-D88C-7D4C-A1A4-6A0BE2386568}"/>
              </a:ext>
            </a:extLst>
          </p:cNvPr>
          <p:cNvSpPr txBox="1"/>
          <p:nvPr/>
        </p:nvSpPr>
        <p:spPr>
          <a:xfrm>
            <a:off x="4975862" y="3166924"/>
            <a:ext cx="115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前處理</a:t>
            </a:r>
            <a:endParaRPr kumimoji="1" lang="zh-TW" altLang="en-US" sz="2400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1943C4-D180-114A-9F9C-5EDC05A02590}"/>
              </a:ext>
            </a:extLst>
          </p:cNvPr>
          <p:cNvSpPr txBox="1"/>
          <p:nvPr/>
        </p:nvSpPr>
        <p:spPr>
          <a:xfrm>
            <a:off x="6666513" y="3161886"/>
            <a:ext cx="229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EDA</a:t>
            </a:r>
            <a:endParaRPr kumimoji="1" lang="zh-TW" altLang="en-US" sz="2400" dirty="0">
              <a:solidFill>
                <a:schemeClr val="tx2">
                  <a:lumMod val="2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E5067B-B327-FA41-B683-EFE90463F42E}"/>
              </a:ext>
            </a:extLst>
          </p:cNvPr>
          <p:cNvSpPr txBox="1"/>
          <p:nvPr/>
        </p:nvSpPr>
        <p:spPr>
          <a:xfrm>
            <a:off x="5882469" y="4745115"/>
            <a:ext cx="229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模型建立</a:t>
            </a:r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39DD085E-B564-5543-9610-381EA0558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482" y="3850054"/>
            <a:ext cx="863600" cy="8636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F82F1C-9656-5E4E-AC27-189B36EB9A83}"/>
              </a:ext>
            </a:extLst>
          </p:cNvPr>
          <p:cNvSpPr txBox="1"/>
          <p:nvPr/>
        </p:nvSpPr>
        <p:spPr>
          <a:xfrm>
            <a:off x="3869236" y="4811948"/>
            <a:ext cx="229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tx2">
                    <a:lumMod val="2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特徵工程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53560D-CA52-C146-B80A-45868DB2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414" y="4480952"/>
            <a:ext cx="2698750" cy="177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55B924-8072-8047-9381-003B243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1605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向量圖形 的圖片&#10;&#10;自動產生的描述">
            <a:extLst>
              <a:ext uri="{FF2B5EF4-FFF2-40B4-BE49-F238E27FC236}">
                <a16:creationId xmlns:a16="http://schemas.microsoft.com/office/drawing/2014/main" id="{6CB775E6-B794-9F42-9A7F-AD633DAA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DF0ED-7F7B-FE45-90E2-62C60481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023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8B424CE-1D5D-3F47-8000-C8D54AEF7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B5AF97-2C16-5F45-B3DB-1A8E3373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80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57" y="3762103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561" r="10060" b="24907"/>
          <a:stretch/>
        </p:blipFill>
        <p:spPr>
          <a:xfrm>
            <a:off x="9338627" y="5357933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179B9E41-65B0-B84F-8E36-DAC08F60F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44" r="27188"/>
          <a:stretch/>
        </p:blipFill>
        <p:spPr>
          <a:xfrm>
            <a:off x="1236372" y="0"/>
            <a:ext cx="4859628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9387348" y="1290675"/>
            <a:ext cx="492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資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料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介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B49067-8D51-C948-AC6C-3CC26CB1004F}"/>
              </a:ext>
            </a:extLst>
          </p:cNvPr>
          <p:cNvSpPr txBox="1"/>
          <p:nvPr/>
        </p:nvSpPr>
        <p:spPr>
          <a:xfrm>
            <a:off x="10069630" y="500110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第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一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話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59EB7E-8892-D34F-8258-0807AD50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92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剪去同側角落矩形 23">
            <a:extLst>
              <a:ext uri="{FF2B5EF4-FFF2-40B4-BE49-F238E27FC236}">
                <a16:creationId xmlns:a16="http://schemas.microsoft.com/office/drawing/2014/main" id="{0B5DA1BB-D468-0D45-B3F5-EEBE66435A1E}"/>
              </a:ext>
            </a:extLst>
          </p:cNvPr>
          <p:cNvSpPr/>
          <p:nvPr/>
        </p:nvSpPr>
        <p:spPr>
          <a:xfrm>
            <a:off x="839357" y="4848364"/>
            <a:ext cx="9946138" cy="2009636"/>
          </a:xfrm>
          <a:prstGeom prst="snip2Same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料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介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紹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8224A91-E62F-AA43-B6C6-BD29679866B9}"/>
              </a:ext>
            </a:extLst>
          </p:cNvPr>
          <p:cNvSpPr txBox="1"/>
          <p:nvPr/>
        </p:nvSpPr>
        <p:spPr>
          <a:xfrm>
            <a:off x="2493325" y="2219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資料來源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89CB36-B33E-7B4B-BD96-AB5EB497F84A}"/>
              </a:ext>
            </a:extLst>
          </p:cNvPr>
          <p:cNvSpPr txBox="1"/>
          <p:nvPr/>
        </p:nvSpPr>
        <p:spPr>
          <a:xfrm>
            <a:off x="5116276" y="2214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資料時間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28EE0A-D895-6049-B1BC-C0E8A5B4AC84}"/>
              </a:ext>
            </a:extLst>
          </p:cNvPr>
          <p:cNvSpPr txBox="1"/>
          <p:nvPr/>
        </p:nvSpPr>
        <p:spPr>
          <a:xfrm>
            <a:off x="7676548" y="2176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資料筆數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AC50EF-53E4-834F-920B-F647E761661D}"/>
              </a:ext>
            </a:extLst>
          </p:cNvPr>
          <p:cNvSpPr txBox="1"/>
          <p:nvPr/>
        </p:nvSpPr>
        <p:spPr>
          <a:xfrm>
            <a:off x="1848802" y="283650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爬台灣資料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49A61A-AC55-B944-848C-879FAD64C75C}"/>
              </a:ext>
            </a:extLst>
          </p:cNvPr>
          <p:cNvSpPr txBox="1"/>
          <p:nvPr/>
        </p:nvSpPr>
        <p:spPr>
          <a:xfrm>
            <a:off x="4476230" y="2898064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11/10-12/25</a:t>
            </a:r>
            <a:endParaRPr kumimoji="1" lang="zh-TW" altLang="en-US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0B5A7E1-B1B0-1648-A042-76D23938C190}"/>
              </a:ext>
            </a:extLst>
          </p:cNvPr>
          <p:cNvSpPr txBox="1"/>
          <p:nvPr/>
        </p:nvSpPr>
        <p:spPr>
          <a:xfrm>
            <a:off x="7198266" y="2799131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1617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筆資料</a:t>
            </a:r>
            <a:endParaRPr kumimoji="1" lang="en-US" altLang="zh-TW" sz="24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22</a:t>
            </a:r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個欄位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C9DD2C-0657-CD46-B747-D0E46B533B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403" y="1330397"/>
            <a:ext cx="2533937" cy="2760434"/>
          </a:xfrm>
          <a:prstGeom prst="rect">
            <a:avLst/>
          </a:prstGeom>
          <a:noFill/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7848220-CEA7-C341-828F-E6E91B4BE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7332" y="1330397"/>
            <a:ext cx="2533937" cy="2760434"/>
          </a:xfrm>
          <a:prstGeom prst="rect">
            <a:avLst/>
          </a:prstGeom>
          <a:noFill/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4152AF9-7E51-0C4B-8C42-8C6EA8EB146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5858" y="1330397"/>
            <a:ext cx="2533937" cy="2760434"/>
          </a:xfrm>
          <a:prstGeom prst="rect">
            <a:avLst/>
          </a:prstGeom>
          <a:noFill/>
        </p:spPr>
      </p:pic>
      <p:sp>
        <p:nvSpPr>
          <p:cNvPr id="30" name="＞形箭號 29">
            <a:extLst>
              <a:ext uri="{FF2B5EF4-FFF2-40B4-BE49-F238E27FC236}">
                <a16:creationId xmlns:a16="http://schemas.microsoft.com/office/drawing/2014/main" id="{3EDDA680-E539-D64F-85BF-921D822FCB42}"/>
              </a:ext>
            </a:extLst>
          </p:cNvPr>
          <p:cNvSpPr/>
          <p:nvPr/>
        </p:nvSpPr>
        <p:spPr>
          <a:xfrm>
            <a:off x="10236820" y="6303357"/>
            <a:ext cx="386238" cy="367605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 descr="一張含有 文字 的圖片&#10;&#10;自動產生的描述">
            <a:extLst>
              <a:ext uri="{FF2B5EF4-FFF2-40B4-BE49-F238E27FC236}">
                <a16:creationId xmlns:a16="http://schemas.microsoft.com/office/drawing/2014/main" id="{155DDBB7-EF43-DC4A-AFA2-AB7CBBBDE8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46" b="97917" l="31934" r="91895">
                        <a14:foregroundMark x1="42969" y1="80035" x2="42969" y2="80035"/>
                        <a14:foregroundMark x1="62012" y1="78125" x2="62012" y2="78125"/>
                        <a14:foregroundMark x1="71387" y1="78125" x2="71387" y2="78125"/>
                        <a14:foregroundMark x1="79785" y1="76215" x2="79785" y2="76215"/>
                        <a14:foregroundMark x1="74609" y1="79340" x2="74609" y2="79340"/>
                        <a14:foregroundMark x1="58984" y1="76563" x2="58984" y2="76563"/>
                        <a14:foregroundMark x1="58105" y1="67014" x2="58105" y2="67014"/>
                        <a14:foregroundMark x1="55371" y1="61632" x2="55371" y2="61632"/>
                        <a14:foregroundMark x1="58594" y1="56597" x2="58594" y2="56597"/>
                        <a14:foregroundMark x1="38672" y1="72396" x2="38672" y2="72396"/>
                        <a14:foregroundMark x1="46680" y1="69271" x2="46680" y2="69271"/>
                        <a14:foregroundMark x1="48438" y1="82813" x2="48438" y2="82813"/>
                        <a14:foregroundMark x1="51270" y1="79688" x2="51270" y2="79688"/>
                        <a14:foregroundMark x1="47754" y1="78472" x2="47754" y2="78472"/>
                        <a14:foregroundMark x1="43652" y1="75868" x2="43652" y2="75868"/>
                        <a14:foregroundMark x1="42969" y1="71701" x2="42969" y2="71701"/>
                        <a14:foregroundMark x1="45410" y1="62326" x2="45410" y2="62326"/>
                        <a14:foregroundMark x1="53613" y1="73958" x2="53613" y2="73958"/>
                        <a14:foregroundMark x1="55078" y1="78472" x2="55078" y2="78472"/>
                        <a14:foregroundMark x1="60742" y1="76215" x2="60742" y2="76215"/>
                        <a14:foregroundMark x1="60742" y1="76215" x2="60742" y2="76215"/>
                        <a14:foregroundMark x1="68555" y1="84375" x2="68555" y2="84375"/>
                        <a14:foregroundMark x1="68555" y1="84375" x2="68555" y2="84375"/>
                        <a14:foregroundMark x1="77441" y1="83507" x2="77441" y2="83507"/>
                        <a14:foregroundMark x1="79980" y1="76563" x2="79980" y2="76563"/>
                        <a14:foregroundMark x1="79980" y1="69792" x2="79980" y2="69792"/>
                        <a14:foregroundMark x1="72656" y1="71701" x2="72656" y2="71701"/>
                        <a14:foregroundMark x1="73340" y1="77778" x2="73340" y2="77778"/>
                        <a14:foregroundMark x1="76074" y1="89757" x2="76074" y2="89757"/>
                        <a14:foregroundMark x1="79590" y1="92014" x2="79590" y2="92014"/>
                        <a14:foregroundMark x1="58398" y1="9722" x2="58398" y2="9722"/>
                        <a14:foregroundMark x1="56836" y1="3993" x2="56836" y2="3993"/>
                        <a14:foregroundMark x1="64844" y1="6250" x2="64844" y2="6250"/>
                        <a14:foregroundMark x1="64453" y1="65104" x2="64453" y2="65104"/>
                        <a14:foregroundMark x1="67871" y1="58507" x2="67871" y2="58507"/>
                        <a14:foregroundMark x1="65039" y1="60069" x2="65039" y2="60069"/>
                        <a14:foregroundMark x1="81934" y1="85417" x2="81934" y2="85417"/>
                        <a14:foregroundMark x1="75488" y1="89757" x2="75488" y2="89757"/>
                        <a14:foregroundMark x1="70020" y1="93924" x2="70020" y2="93924"/>
                        <a14:foregroundMark x1="61133" y1="92014" x2="61133" y2="92014"/>
                        <a14:foregroundMark x1="52930" y1="90799" x2="52930" y2="90799"/>
                        <a14:foregroundMark x1="45605" y1="88542" x2="45605" y2="88542"/>
                        <a14:foregroundMark x1="42090" y1="87326" x2="42090" y2="87326"/>
                        <a14:foregroundMark x1="37402" y1="85417" x2="37402" y2="85417"/>
                        <a14:foregroundMark x1="35449" y1="93229" x2="35449" y2="93229"/>
                        <a14:foregroundMark x1="43457" y1="89410" x2="43457" y2="89410"/>
                        <a14:foregroundMark x1="52930" y1="89410" x2="52930" y2="89410"/>
                        <a14:foregroundMark x1="64844" y1="86285" x2="64844" y2="86285"/>
                        <a14:foregroundMark x1="64844" y1="86285" x2="64844" y2="86285"/>
                        <a14:foregroundMark x1="86035" y1="83507" x2="86035" y2="83507"/>
                        <a14:foregroundMark x1="85449" y1="92361" x2="85449" y2="92361"/>
                        <a14:foregroundMark x1="88477" y1="92361" x2="88477" y2="92361"/>
                        <a14:foregroundMark x1="86523" y1="75868" x2="86523" y2="75868"/>
                        <a14:foregroundMark x1="82129" y1="74306" x2="82129" y2="74306"/>
                        <a14:foregroundMark x1="81055" y1="69792" x2="81055" y2="69792"/>
                        <a14:foregroundMark x1="79102" y1="64410" x2="79102" y2="64410"/>
                        <a14:foregroundMark x1="79785" y1="68229" x2="79785" y2="68229"/>
                        <a14:foregroundMark x1="82813" y1="66319" x2="82813" y2="66319"/>
                        <a14:foregroundMark x1="82813" y1="71701" x2="82813" y2="71701"/>
                        <a14:foregroundMark x1="78906" y1="78472" x2="78906" y2="78472"/>
                        <a14:foregroundMark x1="78027" y1="74306" x2="78027" y2="74306"/>
                        <a14:foregroundMark x1="83887" y1="80556" x2="83887" y2="80556"/>
                        <a14:foregroundMark x1="85156" y1="74653" x2="85156" y2="74653"/>
                        <a14:foregroundMark x1="84766" y1="72396" x2="84766" y2="72396"/>
                        <a14:foregroundMark x1="84570" y1="71701" x2="84570" y2="71701"/>
                        <a14:foregroundMark x1="79102" y1="86285" x2="79102" y2="86285"/>
                        <a14:foregroundMark x1="80176" y1="78472" x2="80176" y2="78472"/>
                        <a14:foregroundMark x1="80176" y1="84722" x2="80176" y2="84722"/>
                        <a14:foregroundMark x1="84082" y1="78472" x2="84082" y2="78472"/>
                        <a14:foregroundMark x1="86523" y1="81250" x2="86523" y2="81250"/>
                        <a14:foregroundMark x1="86230" y1="80556" x2="86230" y2="80556"/>
                        <a14:foregroundMark x1="87598" y1="88194" x2="87598" y2="88194"/>
                        <a14:foregroundMark x1="87598" y1="83160" x2="87598" y2="83160"/>
                        <a14:foregroundMark x1="86523" y1="90104" x2="86523" y2="90104"/>
                        <a14:foregroundMark x1="88184" y1="92014" x2="88184" y2="92014"/>
                        <a14:foregroundMark x1="81934" y1="91319" x2="81934" y2="91319"/>
                        <a14:foregroundMark x1="80469" y1="93924" x2="80469" y2="93924"/>
                        <a14:foregroundMark x1="81934" y1="95139" x2="81934" y2="95139"/>
                        <a14:foregroundMark x1="86523" y1="96181" x2="86523" y2="96181"/>
                        <a14:foregroundMark x1="91016" y1="94792" x2="91016" y2="94792"/>
                        <a14:foregroundMark x1="55957" y1="84375" x2="55957" y2="84375"/>
                        <a14:foregroundMark x1="64648" y1="84375" x2="64648" y2="84375"/>
                        <a14:foregroundMark x1="55957" y1="29688" x2="55957" y2="29688"/>
                        <a14:foregroundMark x1="66992" y1="29688" x2="66992" y2="29688"/>
                        <a14:foregroundMark x1="65332" y1="67708" x2="65332" y2="67708"/>
                        <a14:foregroundMark x1="63770" y1="83160" x2="63770" y2="83160"/>
                        <a14:foregroundMark x1="61816" y1="79340" x2="61816" y2="79340"/>
                        <a14:foregroundMark x1="74609" y1="92708" x2="74609" y2="92708"/>
                        <a14:foregroundMark x1="71973" y1="92361" x2="71973" y2="92361"/>
                        <a14:foregroundMark x1="70020" y1="84722" x2="70020" y2="84722"/>
                        <a14:foregroundMark x1="60059" y1="92014" x2="60059" y2="92014"/>
                        <a14:foregroundMark x1="54688" y1="92361" x2="54688" y2="92361"/>
                        <a14:foregroundMark x1="52539" y1="95486" x2="52539" y2="95486"/>
                        <a14:foregroundMark x1="50391" y1="96701" x2="50391" y2="96701"/>
                        <a14:foregroundMark x1="52539" y1="81944" x2="52539" y2="81944"/>
                        <a14:foregroundMark x1="56836" y1="75521" x2="56836" y2="75521"/>
                        <a14:foregroundMark x1="56836" y1="75521" x2="56836" y2="75521"/>
                        <a14:foregroundMark x1="56641" y1="64410" x2="56641" y2="64410"/>
                        <a14:foregroundMark x1="56836" y1="57465" x2="56836" y2="57465"/>
                        <a14:foregroundMark x1="56836" y1="57465" x2="56836" y2="57465"/>
                        <a14:foregroundMark x1="60059" y1="58507" x2="60059" y2="58507"/>
                        <a14:foregroundMark x1="62500" y1="60069" x2="62500" y2="60069"/>
                        <a14:foregroundMark x1="66406" y1="60069" x2="66406" y2="60069"/>
                        <a14:foregroundMark x1="66406" y1="60069" x2="66406" y2="60069"/>
                        <a14:foregroundMark x1="66406" y1="60069" x2="66406" y2="60069"/>
                        <a14:foregroundMark x1="68750" y1="60069" x2="68750" y2="60069"/>
                        <a14:foregroundMark x1="68066" y1="57813" x2="68066" y2="57813"/>
                        <a14:foregroundMark x1="67188" y1="68924" x2="67188" y2="68924"/>
                        <a14:foregroundMark x1="64160" y1="73611" x2="64160" y2="73611"/>
                        <a14:foregroundMark x1="61816" y1="68229" x2="61816" y2="68229"/>
                        <a14:foregroundMark x1="66797" y1="67014" x2="66797" y2="67014"/>
                        <a14:foregroundMark x1="70020" y1="64757" x2="70020" y2="64757"/>
                        <a14:foregroundMark x1="67480" y1="68229" x2="67480" y2="68229"/>
                        <a14:foregroundMark x1="59668" y1="75521" x2="59668" y2="75521"/>
                        <a14:foregroundMark x1="66113" y1="73958" x2="66113" y2="73958"/>
                        <a14:foregroundMark x1="61133" y1="68576" x2="61133" y2="68576"/>
                        <a14:foregroundMark x1="57910" y1="60417" x2="57910" y2="60417"/>
                        <a14:foregroundMark x1="57520" y1="85417" x2="57520" y2="85417"/>
                        <a14:foregroundMark x1="65039" y1="78472" x2="65039" y2="78472"/>
                        <a14:foregroundMark x1="64160" y1="82465" x2="64160" y2="82465"/>
                        <a14:foregroundMark x1="64160" y1="82465" x2="64160" y2="82465"/>
                        <a14:foregroundMark x1="65723" y1="85069" x2="65723" y2="85069"/>
                        <a14:foregroundMark x1="56445" y1="81944" x2="56445" y2="81944"/>
                        <a14:foregroundMark x1="53809" y1="77778" x2="53809" y2="77778"/>
                        <a14:foregroundMark x1="62305" y1="55556" x2="62305" y2="55556"/>
                        <a14:foregroundMark x1="56445" y1="30035" x2="56445" y2="30035"/>
                        <a14:foregroundMark x1="31934" y1="98090" x2="31934" y2="98090"/>
                        <a14:foregroundMark x1="91895" y1="97049" x2="91895" y2="97049"/>
                      </a14:backgroundRemoval>
                    </a14:imgEffect>
                  </a14:imgLayer>
                </a14:imgProps>
              </a:ext>
            </a:extLst>
          </a:blip>
          <a:srcRect l="29118" r="5951"/>
          <a:stretch/>
        </p:blipFill>
        <p:spPr>
          <a:xfrm>
            <a:off x="585594" y="4616442"/>
            <a:ext cx="2587470" cy="2241558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5283117C-5C05-4E4E-862C-05BF783074CE}"/>
              </a:ext>
            </a:extLst>
          </p:cNvPr>
          <p:cNvSpPr txBox="1"/>
          <p:nvPr/>
        </p:nvSpPr>
        <p:spPr>
          <a:xfrm>
            <a:off x="2441345" y="5621894"/>
            <a:ext cx="8267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就讓我先來介紹資料集吧！</a:t>
            </a:r>
          </a:p>
          <a:p>
            <a:endParaRPr kumimoji="1"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FA6EAF-D951-4546-8122-B83B7625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4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8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>
            <a:extLst>
              <a:ext uri="{FF2B5EF4-FFF2-40B4-BE49-F238E27FC236}">
                <a16:creationId xmlns:a16="http://schemas.microsoft.com/office/drawing/2014/main" id="{BF6937C0-266B-B847-AE7F-9251185DAA46}"/>
              </a:ext>
            </a:extLst>
          </p:cNvPr>
          <p:cNvSpPr/>
          <p:nvPr/>
        </p:nvSpPr>
        <p:spPr>
          <a:xfrm>
            <a:off x="1080648" y="457200"/>
            <a:ext cx="9156172" cy="5625789"/>
          </a:xfrm>
          <a:prstGeom prst="roundRect">
            <a:avLst>
              <a:gd name="adj" fmla="val 11874"/>
            </a:avLst>
          </a:prstGeom>
          <a:noFill/>
          <a:ln w="38100">
            <a:gradFill flip="none" rotWithShape="1">
              <a:gsLst>
                <a:gs pos="0">
                  <a:srgbClr val="FF0000"/>
                </a:gs>
                <a:gs pos="48000">
                  <a:srgbClr val="DB9411"/>
                </a:gs>
                <a:gs pos="100000">
                  <a:srgbClr val="F6BE75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F1F50F2-D577-4D41-AF8F-69ACFEC29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16415" y="2724110"/>
            <a:ext cx="4779284" cy="1938474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F67AC1-B5C0-504E-BA42-C16AAD1C3D52}"/>
              </a:ext>
            </a:extLst>
          </p:cNvPr>
          <p:cNvSpPr/>
          <p:nvPr/>
        </p:nvSpPr>
        <p:spPr>
          <a:xfrm>
            <a:off x="10872703" y="1954410"/>
            <a:ext cx="666708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資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料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集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介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zh-TW" altLang="en-US" sz="4400" b="1" dirty="0">
                <a:solidFill>
                  <a:schemeClr val="accent2">
                    <a:lumMod val="7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紹</a:t>
            </a:r>
            <a:endParaRPr lang="en-US" altLang="zh-TW" sz="4400" b="1" dirty="0">
              <a:solidFill>
                <a:schemeClr val="accent2">
                  <a:lumMod val="75000"/>
                </a:schemeClr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7424275-BFD8-E540-9E41-F28931AFB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5" b="97696" l="8500" r="90000">
                        <a14:foregroundMark x1="35333" y1="73733" x2="35333" y2="73733"/>
                        <a14:foregroundMark x1="38000" y1="70814" x2="38000" y2="70814"/>
                        <a14:foregroundMark x1="60833" y1="70353" x2="60833" y2="70353"/>
                        <a14:foregroundMark x1="73500" y1="93856" x2="73500" y2="93856"/>
                        <a14:foregroundMark x1="86333" y1="96928" x2="86333" y2="96928"/>
                        <a14:foregroundMark x1="40167" y1="97696" x2="40167" y2="97696"/>
                        <a14:foregroundMark x1="40667" y1="95699" x2="40667" y2="95699"/>
                        <a14:foregroundMark x1="54333" y1="76190" x2="54333" y2="76190"/>
                        <a14:foregroundMark x1="47500" y1="66974" x2="47500" y2="66974"/>
                        <a14:foregroundMark x1="20167" y1="78341" x2="20167" y2="78341"/>
                        <a14:foregroundMark x1="8500" y1="71736" x2="8500" y2="71736"/>
                        <a14:foregroundMark x1="15167" y1="95238" x2="15167" y2="95238"/>
                        <a14:foregroundMark x1="21667" y1="96774" x2="21667" y2="96774"/>
                        <a14:foregroundMark x1="27000" y1="93856" x2="27000" y2="93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32" y="4350511"/>
            <a:ext cx="2311050" cy="2507489"/>
          </a:xfrm>
          <a:prstGeom prst="rect">
            <a:avLst/>
          </a:prstGeom>
        </p:spPr>
      </p:pic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21C9610E-6DBF-0D4E-9A77-EB8A84534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435453"/>
              </p:ext>
            </p:extLst>
          </p:nvPr>
        </p:nvGraphicFramePr>
        <p:xfrm>
          <a:off x="2015163" y="775011"/>
          <a:ext cx="7903716" cy="4667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6066">
                  <a:extLst>
                    <a:ext uri="{9D8B030D-6E8A-4147-A177-3AD203B41FA5}">
                      <a16:colId xmlns:a16="http://schemas.microsoft.com/office/drawing/2014/main" val="3501631937"/>
                    </a:ext>
                  </a:extLst>
                </a:gridCol>
                <a:gridCol w="1604589">
                  <a:extLst>
                    <a:ext uri="{9D8B030D-6E8A-4147-A177-3AD203B41FA5}">
                      <a16:colId xmlns:a16="http://schemas.microsoft.com/office/drawing/2014/main" val="4286545745"/>
                    </a:ext>
                  </a:extLst>
                </a:gridCol>
                <a:gridCol w="2111094">
                  <a:extLst>
                    <a:ext uri="{9D8B030D-6E8A-4147-A177-3AD203B41FA5}">
                      <a16:colId xmlns:a16="http://schemas.microsoft.com/office/drawing/2014/main" val="2385100865"/>
                    </a:ext>
                  </a:extLst>
                </a:gridCol>
                <a:gridCol w="2291967">
                  <a:extLst>
                    <a:ext uri="{9D8B030D-6E8A-4147-A177-3AD203B41FA5}">
                      <a16:colId xmlns:a16="http://schemas.microsoft.com/office/drawing/2014/main" val="60442287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資料欄位</a:t>
                      </a:r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-</a:t>
                      </a:r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透過</a:t>
                      </a:r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Youtube</a:t>
                      </a:r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 API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03394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Video_id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</a:t>
                      </a:r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ID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likes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喜歡數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14503"/>
                  </a:ext>
                </a:extLst>
              </a:tr>
              <a:tr h="548183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Trending_date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發燒日期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dislikes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倒讚數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88807"/>
                  </a:ext>
                </a:extLst>
              </a:tr>
              <a:tr h="548183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title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影片標題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Comment_count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評論數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51313"/>
                  </a:ext>
                </a:extLst>
              </a:tr>
              <a:tr h="548183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Channel_title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頻道標題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Thumbnail_link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影片縮圖連結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486501"/>
                  </a:ext>
                </a:extLst>
              </a:tr>
              <a:tr h="548183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Category_id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類別</a:t>
                      </a:r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ID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Comments_disabked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是否允許評論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98240"/>
                  </a:ext>
                </a:extLst>
              </a:tr>
              <a:tr h="548183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Publish_time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影片發佈時間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Rating_disables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是否允許評分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5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tags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標籤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Video_erroe_or_removed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影片錯誤或移除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64403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views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觀看數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description</a:t>
                      </a:r>
                      <a:endParaRPr lang="zh-TW" altLang="en-US" sz="1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影片描述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6088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38D7DF-416E-DA42-BF55-28CAFADB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03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3FDD59-49E2-A740-A131-9C8403CA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7" y="3762103"/>
            <a:ext cx="3008114" cy="2468196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D19AEF7-655F-6845-B560-E4D3EC561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7561" r="10060" b="24907"/>
          <a:stretch/>
        </p:blipFill>
        <p:spPr>
          <a:xfrm>
            <a:off x="9338627" y="5357933"/>
            <a:ext cx="1427713" cy="460529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16906B-DC69-7345-BD08-D1CA00F2B32C}"/>
              </a:ext>
            </a:extLst>
          </p:cNvPr>
          <p:cNvSpPr txBox="1"/>
          <p:nvPr/>
        </p:nvSpPr>
        <p:spPr>
          <a:xfrm>
            <a:off x="9560040" y="1763859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前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處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DBC46D-FCB4-4A47-B57D-386DA98ABC50}"/>
              </a:ext>
            </a:extLst>
          </p:cNvPr>
          <p:cNvSpPr txBox="1"/>
          <p:nvPr/>
        </p:nvSpPr>
        <p:spPr>
          <a:xfrm>
            <a:off x="10273897" y="848152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第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二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TW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話</a:t>
            </a:r>
            <a:endParaRPr kumimoji="1" lang="en-US" altLang="zh-TW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3" name="圖片 2" descr="一張含有 文字, 向量圖形 的圖片&#10;&#10;自動產生的描述">
            <a:extLst>
              <a:ext uri="{FF2B5EF4-FFF2-40B4-BE49-F238E27FC236}">
                <a16:creationId xmlns:a16="http://schemas.microsoft.com/office/drawing/2014/main" id="{1BC0F791-88AD-464C-911C-CF9DBB72B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2" r="23358"/>
          <a:stretch/>
        </p:blipFill>
        <p:spPr>
          <a:xfrm>
            <a:off x="1472550" y="0"/>
            <a:ext cx="4859628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F4BBFE-AEA2-3D40-954D-3A00B427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5ABC-1904-0C40-9B14-E102DA2CABE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2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3342</TotalTime>
  <Words>2414</Words>
  <Application>Microsoft Macintosh PowerPoint</Application>
  <PresentationFormat>寬螢幕</PresentationFormat>
  <Paragraphs>478</Paragraphs>
  <Slides>51</Slides>
  <Notes>42</Notes>
  <HiddenSlides>7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新細明體</vt:lpstr>
      <vt:lpstr>Microsoft JhengHei Light</vt:lpstr>
      <vt:lpstr>Roboto</vt:lpstr>
      <vt:lpstr>Weibei SC</vt:lpstr>
      <vt:lpstr>Arial</vt:lpstr>
      <vt:lpstr>Calibri</vt:lpstr>
      <vt:lpstr>Calibri Light</vt:lpstr>
      <vt:lpstr>Segoe UI Historic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M094020025</dc:creator>
  <cp:lastModifiedBy>M094020025</cp:lastModifiedBy>
  <cp:revision>105</cp:revision>
  <dcterms:created xsi:type="dcterms:W3CDTF">2021-01-02T09:46:03Z</dcterms:created>
  <dcterms:modified xsi:type="dcterms:W3CDTF">2021-01-06T05:13:34Z</dcterms:modified>
</cp:coreProperties>
</file>